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63"/>
  </p:notesMasterIdLst>
  <p:handoutMasterIdLst>
    <p:handoutMasterId r:id="rId64"/>
  </p:handoutMasterIdLst>
  <p:sldIdLst>
    <p:sldId id="256" r:id="rId3"/>
    <p:sldId id="392" r:id="rId4"/>
    <p:sldId id="409" r:id="rId5"/>
    <p:sldId id="393" r:id="rId6"/>
    <p:sldId id="394" r:id="rId7"/>
    <p:sldId id="396" r:id="rId8"/>
    <p:sldId id="428" r:id="rId9"/>
    <p:sldId id="257" r:id="rId10"/>
    <p:sldId id="311" r:id="rId11"/>
    <p:sldId id="277" r:id="rId12"/>
    <p:sldId id="329" r:id="rId13"/>
    <p:sldId id="371" r:id="rId14"/>
    <p:sldId id="372" r:id="rId15"/>
    <p:sldId id="341" r:id="rId16"/>
    <p:sldId id="435" r:id="rId17"/>
    <p:sldId id="281" r:id="rId18"/>
    <p:sldId id="322" r:id="rId19"/>
    <p:sldId id="434" r:id="rId20"/>
    <p:sldId id="279" r:id="rId21"/>
    <p:sldId id="282" r:id="rId22"/>
    <p:sldId id="346" r:id="rId23"/>
    <p:sldId id="347" r:id="rId24"/>
    <p:sldId id="349" r:id="rId25"/>
    <p:sldId id="344" r:id="rId26"/>
    <p:sldId id="351" r:id="rId27"/>
    <p:sldId id="352" r:id="rId28"/>
    <p:sldId id="353" r:id="rId29"/>
    <p:sldId id="380" r:id="rId30"/>
    <p:sldId id="387" r:id="rId31"/>
    <p:sldId id="354" r:id="rId32"/>
    <p:sldId id="355" r:id="rId33"/>
    <p:sldId id="350" r:id="rId34"/>
    <p:sldId id="436" r:id="rId35"/>
    <p:sldId id="397" r:id="rId36"/>
    <p:sldId id="401" r:id="rId37"/>
    <p:sldId id="402" r:id="rId38"/>
    <p:sldId id="407" r:id="rId39"/>
    <p:sldId id="408" r:id="rId40"/>
    <p:sldId id="403" r:id="rId41"/>
    <p:sldId id="404" r:id="rId42"/>
    <p:sldId id="412" r:id="rId43"/>
    <p:sldId id="429" r:id="rId44"/>
    <p:sldId id="414" r:id="rId45"/>
    <p:sldId id="424" r:id="rId46"/>
    <p:sldId id="425" r:id="rId47"/>
    <p:sldId id="426" r:id="rId48"/>
    <p:sldId id="432" r:id="rId49"/>
    <p:sldId id="438" r:id="rId50"/>
    <p:sldId id="427" r:id="rId51"/>
    <p:sldId id="406" r:id="rId52"/>
    <p:sldId id="398" r:id="rId53"/>
    <p:sldId id="437" r:id="rId54"/>
    <p:sldId id="405" r:id="rId55"/>
    <p:sldId id="363" r:id="rId56"/>
    <p:sldId id="364" r:id="rId57"/>
    <p:sldId id="365" r:id="rId58"/>
    <p:sldId id="420" r:id="rId59"/>
    <p:sldId id="431" r:id="rId60"/>
    <p:sldId id="379" r:id="rId61"/>
    <p:sldId id="433"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A1E"/>
    <a:srgbClr val="A68249"/>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2157"/>
  </p:normalViewPr>
  <p:slideViewPr>
    <p:cSldViewPr snapToGrid="0">
      <p:cViewPr>
        <p:scale>
          <a:sx n="90" d="100"/>
          <a:sy n="90" d="100"/>
        </p:scale>
        <p:origin x="1744" y="544"/>
      </p:cViewPr>
      <p:guideLst>
        <p:guide pos="3840"/>
        <p:guide orient="horz" pos="2160"/>
      </p:guideLst>
    </p:cSldViewPr>
  </p:slideViewPr>
  <p:notesTextViewPr>
    <p:cViewPr>
      <p:scale>
        <a:sx n="3" d="2"/>
        <a:sy n="3" d="2"/>
      </p:scale>
      <p:origin x="0" y="0"/>
    </p:cViewPr>
  </p:notesTextViewPr>
  <p:sorterViewPr>
    <p:cViewPr>
      <p:scale>
        <a:sx n="20" d="100"/>
        <a:sy n="2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69" Type="http://schemas.microsoft.com/office/2015/10/relationships/revisionInfo" Target="revisionInfo.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12/29/17</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12/29/17</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youtu.be/dAIQeTeMJ-I"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a:t>
            </a:r>
            <a:r>
              <a:rPr lang="en-US" baseline="0" dirty="0"/>
              <a:t>Image: </a:t>
            </a:r>
            <a:r>
              <a:rPr lang="en-US" dirty="0"/>
              <a:t>http://</a:t>
            </a:r>
            <a:r>
              <a:rPr lang="en-US" dirty="0" err="1"/>
              <a:t>disney.wikia.com</a:t>
            </a:r>
            <a:r>
              <a:rPr lang="en-US" dirty="0"/>
              <a:t>/wiki/</a:t>
            </a:r>
            <a:r>
              <a:rPr lang="en-US" dirty="0" err="1"/>
              <a:t>Once_Upon_a_Time</a:t>
            </a:r>
            <a:r>
              <a:rPr lang="en-US" dirty="0"/>
              <a:t>_(Book)</a:t>
            </a:r>
          </a:p>
          <a:p>
            <a:endParaRPr lang="en-US" dirty="0"/>
          </a:p>
          <a:p>
            <a:r>
              <a:rPr lang="en-US" dirty="0"/>
              <a:t>Opening</a:t>
            </a:r>
            <a:r>
              <a:rPr lang="en-US" baseline="0" dirty="0"/>
              <a:t> activity: Have each person write down three favorite books, then discuss with two-three people around them why these books were meaningful. It will often be a theme that the books made a deep emotional connection to the reader, and provided them a powerful insight into people of different backgrounds or communities. This illustrates how narrative can actually change our thinking, or that new stories we encounter can alter the stories we already inhabit.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signal reaches the terminal, it turns out that neurons don’t directly touch. There is a tiny, tiny gap called a synapse, and the “upstream” neuron will release chemicals</a:t>
            </a:r>
            <a:r>
              <a:rPr lang="en-US" baseline="0" dirty="0"/>
              <a:t> called neurotransmitters into this gap. On the dendrites of the “downstream” neuron are small sites that can receive individual molecules of the neurotransmitter. When enough receptor sites have been filled with the neurotransmitters, it will trigger an electrical pulse in the downstream neuron that will travel down to its terminals. The neurotransmitters will then float back into the synapse, and be reabsorbed by the original neuron. This is called “reuptake,” as in Sustained Serotonin Reuptake Inhibitor, or SSRI. Serotonin is a neurotransmitter that is part of many things, including depression, and SSRIs slows how quickly it is reabsorbed from the synapse, causing it to have a longer effect.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r>
              <a:rPr lang="en-US" baseline="0" dirty="0"/>
              <a:t> http://</a:t>
            </a:r>
            <a:r>
              <a:rPr lang="en-US" baseline="0" dirty="0" err="1"/>
              <a:t>www.brainfacts.org</a:t>
            </a:r>
            <a:r>
              <a:rPr lang="en-US" baseline="0" dirty="0"/>
              <a:t>/thinking-sensing-and-behaving/learning-and-memory/2014/image-of-the-week-the-structure-of-memory</a:t>
            </a:r>
          </a:p>
          <a:p>
            <a:endParaRPr lang="en-US" baseline="0" dirty="0"/>
          </a:p>
          <a:p>
            <a:r>
              <a:rPr lang="en-US" baseline="0" dirty="0"/>
              <a:t>This is an image of two mouse neurons, and you can see the branches of the dendrites are covered with little knobs. They’re called spines, and they are where the dendrites grow to reach the terminals of other neurons.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11</a:t>
            </a:fld>
            <a:endParaRPr lang="uk-UA"/>
          </a:p>
        </p:txBody>
      </p:sp>
    </p:spTree>
    <p:extLst>
      <p:ext uri="{BB962C8B-B14F-4D97-AF65-F5344CB8AC3E}">
        <p14:creationId xmlns:p14="http://schemas.microsoft.com/office/powerpoint/2010/main" val="141332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blogs.scientificamerican.com</a:t>
            </a:r>
            <a:r>
              <a:rPr lang="en-US" dirty="0"/>
              <a:t>/observations/files/2012/04/Screen-shot-2012-04-16-at-5.06.35-PM.png</a:t>
            </a:r>
          </a:p>
          <a:p>
            <a:endParaRPr lang="en-US" dirty="0"/>
          </a:p>
          <a:p>
            <a:r>
              <a:rPr lang="en-US" dirty="0"/>
              <a:t>Here</a:t>
            </a:r>
            <a:r>
              <a:rPr lang="en-US" baseline="0" dirty="0"/>
              <a:t> is a real, live neuron growing new spines. They are growing toward neurotransmitter molecules. Notice that the spine by the blue arrow starts out long and thin, but </a:t>
            </a:r>
            <a:r>
              <a:rPr lang="en-US" baseline="0"/>
              <a:t>then thickens over time. </a:t>
            </a:r>
            <a:r>
              <a:rPr lang="en-US" baseline="0" dirty="0"/>
              <a:t>The neuron is building bridges to reach another active neuron, which is what happens in our brains when we learn. We are literally building learning connections.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news.ucsc.edu</a:t>
            </a:r>
            <a:r>
              <a:rPr lang="en-US" dirty="0"/>
              <a:t>/2009/11/3413.html</a:t>
            </a:r>
          </a:p>
          <a:p>
            <a:r>
              <a:rPr lang="en-US" dirty="0"/>
              <a:t/>
            </a:r>
            <a:br>
              <a:rPr lang="en-US" dirty="0"/>
            </a:br>
            <a:r>
              <a:rPr lang="en-US" dirty="0"/>
              <a:t>Learning is not just about building new connections, though. The</a:t>
            </a:r>
            <a:r>
              <a:rPr lang="en-US" baseline="0" dirty="0"/>
              <a:t>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13</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new spines on a dendrite </a:t>
            </a:r>
            <a:r>
              <a:rPr lang="en-US" baseline="0" dirty="0"/>
              <a:t>provides more receptor sites for neurotransmitters to land. The triggering of the downstream neuron happens not from a single molecule of neurotransmitter, but from a certain quantity of sites being triggered. By having more sites, it is easier to reach that trigger point.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activity from the NED Model http://k12.nedlearning.com/</a:t>
            </a:r>
            <a:r>
              <a:rPr lang="en-US" baseline="0" dirty="0" err="1"/>
              <a:t>index.html#free_printable_kit_details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830868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Individual</a:t>
            </a:r>
            <a:r>
              <a:rPr lang="en-US" baseline="0" dirty="0"/>
              <a:t> neurons don’t really do much by themselves. It’s the vast networks they create that make our brains what they 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dirty="0"/>
          </a:p>
          <a:p>
            <a:r>
              <a:rPr lang="en-US" dirty="0"/>
              <a:t>With new sensing and imaging technologies, it is now possible to view the connectome in action, in real time. [</a:t>
            </a:r>
            <a:r>
              <a:rPr lang="en-US" u="sng" dirty="0">
                <a:hlinkClick r:id="rId3"/>
              </a:rPr>
              <a:t>https://youtu.be/dAIQeTeMJ-I</a:t>
            </a:r>
            <a:r>
              <a:rPr lang="en-US" dirty="0"/>
              <a:t>] How complex is this? The brain contains roughly 86 billion neurons, and somewhere around one quadrillion synapses.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204798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dirty="0"/>
              <a:t> older with some males, which will surprise no female.) </a:t>
            </a:r>
            <a:r>
              <a:rPr lang="en-US" dirty="0"/>
              <a:t>There’s a </a:t>
            </a:r>
            <a:r>
              <a:rPr lang="en-US" i="1" dirty="0"/>
              <a:t>reason</a:t>
            </a:r>
            <a:r>
              <a:rPr lang="en-US" dirty="0"/>
              <a:t> kids don’t seem to think like us. They don’t.</a:t>
            </a:r>
          </a:p>
          <a:p>
            <a:endParaRPr lang="en-US" dirty="0"/>
          </a:p>
          <a:p>
            <a:r>
              <a:rPr lang="en-US" dirty="0"/>
              <a:t>It does not always perform at the same level. The PFC (as neuroscientists like to call it) is sensitive to a variety of factors. We’ll come back to this.</a:t>
            </a:r>
          </a:p>
          <a:p>
            <a:endParaRPr lang="en-US" dirty="0"/>
          </a:p>
          <a:p>
            <a:r>
              <a:rPr lang="en-US" dirty="0"/>
              <a:t>This and the following images are from the</a:t>
            </a:r>
            <a:r>
              <a:rPr lang="en-US" baseline="0" dirty="0"/>
              <a:t> iPad App 3D Brain from Cold Spring Harbor Labs. There is a free and an HD pay version. (99 cents!)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/child-girl-grandma-grandmother-1293438/</a:t>
            </a:r>
          </a:p>
          <a:p>
            <a:endParaRPr lang="en-US" dirty="0"/>
          </a:p>
          <a:p>
            <a:r>
              <a:rPr lang="en-US" dirty="0"/>
              <a:t>Stories are so central</a:t>
            </a:r>
            <a:r>
              <a:rPr lang="en-US" baseline="0" dirty="0"/>
              <a:t> to our lives and our thinking that all cultures have them. All families have them. Each of us as individuals have them. We are hard-wired at the neurological level for story.</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227641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major system to understand is the limbic system. This is the part of the brain that deals with emotion and - interestingly enough - memory formation. Two critical parts are the amygdala and the hippocampus, one</a:t>
            </a:r>
            <a:r>
              <a:rPr lang="en-US" baseline="0" dirty="0"/>
              <a:t> of each on opposite sides of the brain</a:t>
            </a:r>
            <a:r>
              <a:rPr lang="en-US" dirty="0"/>
              <a:t>. The amygdala is one of the parts of the brain that manages your emotions.. The hippocampus is involved in the storage and retrieval of long-term memories, as well as routing information to the PFC.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front part of the stress curve, the function of the pre-frontal cortex is enhanced. </a:t>
            </a:r>
            <a:r>
              <a:rPr lang="en-US" dirty="0"/>
              <a:t>If your limbic system is mildly engaged, it makes you more alert and focused. The neurotransmitters and hormones that are released enhance memory formation and cognitive function. This is what is happening with students when they are engaged and challenged.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21</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down side, the limbic system dominates and other reactive parts of the brain take over. </a:t>
            </a:r>
            <a:r>
              <a:rPr lang="en-US" baseline="0" dirty="0" err="1"/>
              <a:t>When</a:t>
            </a:r>
            <a:r>
              <a:rPr lang="en-US" dirty="0" err="1"/>
              <a:t>the</a:t>
            </a:r>
            <a:r>
              <a:rPr lang="en-US" dirty="0"/>
              <a:t>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Have you (or your students) ever done anything when you were really upset and afterward thought "What was I thinking?" That's the problem. You weren't. You were reacting, and you were reacting at a time when your thinking ability was very limited. Drs. John and Julie </a:t>
            </a:r>
            <a:r>
              <a:rPr lang="en-US" dirty="0" err="1"/>
              <a:t>Gottman</a:t>
            </a:r>
            <a:r>
              <a:rPr lang="en-US" dirty="0"/>
              <a:t> of the University of Washington, experts in how couples relate to each other, say quite directly that when you are in that kind of upset state, it’s simply impossible to be rational. Some researches call that the </a:t>
            </a:r>
            <a:r>
              <a:rPr lang="en-US" b="1" dirty="0"/>
              <a:t>amygdala hijack. </a:t>
            </a:r>
            <a:r>
              <a:rPr lang="en-US" dirty="0"/>
              <a:t>The only rational choice is to step away until you can calm down. </a:t>
            </a:r>
          </a:p>
          <a:p>
            <a:r>
              <a:rPr lang="en-US" dirty="0"/>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r>
              <a:rPr lang="en-US" dirty="0"/>
              <a:t>And it gets worse. Cortisol is one of the hormones that is released in your system when you are stressed, and one of the effects it has is to dissolve the little spikes that grow on your dendrites when they are trying to build new synapses. It melts your learning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22</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complicate our lives as</a:t>
            </a:r>
            <a:r>
              <a:rPr lang="en-US" baseline="0"/>
              <a:t> teachers, each student has a different curve profile. What may be a positive challenge for one student can push another student under water. </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23</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network</a:t>
            </a:r>
            <a:r>
              <a:rPr lang="en-US" baseline="0" dirty="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primary kinds of information that the RAS will prioritize. </a:t>
            </a:r>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Novelty</a:t>
            </a:r>
            <a:r>
              <a:rPr lang="en-US" baseline="0" dirty="0"/>
              <a:t> is one. New things grab out attention quickly. (A new kid in class is always the center of attention, for good and bad.) That’s part of the dreadfully addictive nature of smart phones – they are bottomless pits of novelty.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that we care about are also a high priority. When you</a:t>
            </a:r>
            <a:r>
              <a:rPr lang="en-US" baseline="0" dirty="0"/>
              <a:t> are in a crowd of thousands of people, you can spot the face of a friend or family member, yet not be able to describe a single other face around them.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times have you been at a party, and all</a:t>
            </a:r>
            <a:r>
              <a:rPr lang="en-US" baseline="0" dirty="0"/>
              <a:t> of the background discussion is simply a blur of white noise – until someone says your name, which will pop out of that meaningless buzz. That’s your RAS at work. </a:t>
            </a:r>
          </a:p>
        </p:txBody>
      </p:sp>
      <p:sp>
        <p:nvSpPr>
          <p:cNvPr id="4" name="Slide Number Placeholder 3"/>
          <p:cNvSpPr>
            <a:spLocks noGrp="1"/>
          </p:cNvSpPr>
          <p:nvPr>
            <p:ph type="sldNum" sz="quarter" idx="10"/>
          </p:nvPr>
        </p:nvSpPr>
        <p:spPr/>
        <p:txBody>
          <a:bodyPr/>
          <a:lstStyle/>
          <a:p>
            <a:fld id="{5D81F1E7-4EFD-4BFF-B438-FCD52FD36B17}" type="slidenum">
              <a:rPr lang="uk-UA" smtClean="0"/>
              <a:t>28</a:t>
            </a:fld>
            <a:endParaRPr lang="uk-UA"/>
          </a:p>
        </p:txBody>
      </p:sp>
    </p:spTree>
    <p:extLst>
      <p:ext uri="{BB962C8B-B14F-4D97-AF65-F5344CB8AC3E}">
        <p14:creationId xmlns:p14="http://schemas.microsoft.com/office/powerpoint/2010/main" val="1871169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29</a:t>
            </a:fld>
            <a:endParaRPr lang="uk-UA"/>
          </a:p>
        </p:txBody>
      </p:sp>
    </p:spTree>
    <p:extLst>
      <p:ext uri="{BB962C8B-B14F-4D97-AF65-F5344CB8AC3E}">
        <p14:creationId xmlns:p14="http://schemas.microsoft.com/office/powerpoint/2010/main" val="15401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reason for this. The human brain is a pattern-seeking missile. We</a:t>
            </a:r>
            <a:r>
              <a:rPr lang="en-US" baseline="0" dirty="0"/>
              <a:t> are driven to recognize patterns, and make predictions based on those patterns.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3</a:t>
            </a:fld>
            <a:endParaRPr lang="uk-UA"/>
          </a:p>
        </p:txBody>
      </p:sp>
    </p:spTree>
    <p:extLst>
      <p:ext uri="{BB962C8B-B14F-4D97-AF65-F5344CB8AC3E}">
        <p14:creationId xmlns:p14="http://schemas.microsoft.com/office/powerpoint/2010/main" val="233829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https://</a:t>
            </a:r>
            <a:r>
              <a:rPr lang="en-US" baseline="0" dirty="0" err="1"/>
              <a:t>en.wikipedia.org</a:t>
            </a:r>
            <a:r>
              <a:rPr lang="en-US" baseline="0" dirty="0"/>
              <a:t>/wiki/Semi-</a:t>
            </a:r>
            <a:r>
              <a:rPr lang="en-US" baseline="0" dirty="0" err="1"/>
              <a:t>automatic_firearm</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highest priority is threat. Our brain’s first job is survival, so threat is always put at the top of the list. There is a psychological observation called the ”Weapons Effect,” which describes the observation that someone who has been held up at gunpoint can often describe the gun in greater detail than the person holding it.</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www.flickr.com</a:t>
            </a:r>
            <a:r>
              <a:rPr lang="en-US" dirty="0"/>
              <a:t>/photos/micks-wildlife-macros/</a:t>
            </a:r>
          </a:p>
          <a:p>
            <a:endParaRPr lang="en-US" dirty="0"/>
          </a:p>
          <a:p>
            <a:pPr defTabSz="931774">
              <a:defRPr/>
            </a:pPr>
            <a:r>
              <a:rPr lang="en-US" dirty="0"/>
              <a:t>Some</a:t>
            </a:r>
            <a:r>
              <a:rPr lang="en-US" baseline="0" dirty="0"/>
              <a:t> of these things that we react to are innate, but many are learned and highly individual. Some of you are not happy with the image I’ve put on the screen, while others don’t particularly care. And yes, it was mean of me to put it on the slow zoom. </a:t>
            </a:r>
            <a:endParaRPr lang="en-US" dirty="0"/>
          </a:p>
          <a:p>
            <a:endParaRPr lang="en-US" dirty="0"/>
          </a:p>
        </p:txBody>
      </p:sp>
      <p:sp>
        <p:nvSpPr>
          <p:cNvPr id="4" name="Slide Number Placeholder 3"/>
          <p:cNvSpPr>
            <a:spLocks noGrp="1"/>
          </p:cNvSpPr>
          <p:nvPr>
            <p:ph type="sldNum" sz="quarter" idx="10"/>
          </p:nvPr>
        </p:nvSpPr>
        <p:spPr/>
        <p:txBody>
          <a:bodyPr/>
          <a:lstStyle/>
          <a:p>
            <a:fld id="{83DA55E1-12F2-46E6-9849-A5E1656E242D}" type="slidenum">
              <a:rPr lang="en-US" smtClean="0"/>
              <a:pPr/>
              <a:t>31</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emotional and cognitive consequences we discussed earlier. The three systems work in a very complex, ever-changing dance. The important thing to remember is that there are modes of dance that result in much better learning (and happiness) than others. </a:t>
            </a:r>
          </a:p>
          <a:p>
            <a:endParaRPr lang="en-US" dirty="0"/>
          </a:p>
          <a:p>
            <a:r>
              <a:rPr lang="en-US" dirty="0"/>
              <a:t>The other key takeaway</a:t>
            </a:r>
            <a:r>
              <a:rPr lang="en-US" baseline="0" dirty="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2548688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https://upload.wikimedia.org/wikipedia/commons/9/9a/Default_mode_network-WRNMMC.jpg</a:t>
            </a:r>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233386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https://pixabay.com/p-1488213/?no_redirect</a:t>
            </a:r>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297053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https://upload.wikimedia.org/wikipedia/commons/f/fb/Mind-reading-Russell-Morgan.jpeg</a:t>
            </a:r>
          </a:p>
        </p:txBody>
      </p:sp>
      <p:sp>
        <p:nvSpPr>
          <p:cNvPr id="4" name="Slide Number Placeholder 3"/>
          <p:cNvSpPr>
            <a:spLocks noGrp="1"/>
          </p:cNvSpPr>
          <p:nvPr>
            <p:ph type="sldNum" sz="quarter" idx="10"/>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3992940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https://pixabay.com/en/advert-advertising-banner-blank-84406/</a:t>
            </a:r>
          </a:p>
        </p:txBody>
      </p:sp>
      <p:sp>
        <p:nvSpPr>
          <p:cNvPr id="4" name="Slide Number Placeholder 3"/>
          <p:cNvSpPr>
            <a:spLocks noGrp="1"/>
          </p:cNvSpPr>
          <p:nvPr>
            <p:ph type="sldNum" sz="quarter" idx="10"/>
          </p:nvPr>
        </p:nvSpPr>
        <p:spPr/>
        <p:txBody>
          <a:bodyPr/>
          <a:lstStyle/>
          <a:p>
            <a:fld id="{5D81F1E7-4EFD-4BFF-B438-FCD52FD36B17}" type="slidenum">
              <a:rPr lang="en-US" smtClean="0"/>
              <a:t>37</a:t>
            </a:fld>
            <a:endParaRPr lang="en-US"/>
          </a:p>
        </p:txBody>
      </p:sp>
    </p:spTree>
    <p:extLst>
      <p:ext uri="{BB962C8B-B14F-4D97-AF65-F5344CB8AC3E}">
        <p14:creationId xmlns:p14="http://schemas.microsoft.com/office/powerpoint/2010/main" val="659674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https://upload.wikimedia.org/wikipedia/commons/7/7b/Paul_Brook_Mind_Reader.jpg</a:t>
            </a:r>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1796654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Remake of the </a:t>
            </a:r>
            <a:r>
              <a:rPr lang="en-US" dirty="0" err="1"/>
              <a:t>Heider</a:t>
            </a:r>
            <a:r>
              <a:rPr lang="en-US" dirty="0"/>
              <a:t>-Simmel</a:t>
            </a:r>
            <a:r>
              <a:rPr lang="en-US" baseline="0" dirty="0"/>
              <a:t> video</a:t>
            </a:r>
          </a:p>
          <a:p>
            <a:r>
              <a:rPr lang="en-US" dirty="0"/>
              <a:t>https://</a:t>
            </a:r>
            <a:r>
              <a:rPr lang="en-US" dirty="0" err="1"/>
              <a:t>vimeo.com</a:t>
            </a:r>
            <a:r>
              <a:rPr lang="en-US" dirty="0"/>
              <a:t>/36847727</a:t>
            </a:r>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36804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an image hidden under here, and I’m going to reveal it one square at a time. Raise your hand when you think you know what</a:t>
            </a:r>
            <a:r>
              <a:rPr lang="en-US" baseline="0" dirty="0"/>
              <a:t> the picture is.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a:t>
            </a:fld>
            <a:endParaRPr lang="uk-UA"/>
          </a:p>
        </p:txBody>
      </p:sp>
    </p:spTree>
    <p:extLst>
      <p:ext uri="{BB962C8B-B14F-4D97-AF65-F5344CB8AC3E}">
        <p14:creationId xmlns:p14="http://schemas.microsoft.com/office/powerpoint/2010/main" val="63658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https://upload.wikimedia.org/wikipedia/commons/9/9a/Default_mode_network-WRNMMC.jpg</a:t>
            </a:r>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3179344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Personal collection</a:t>
            </a:r>
          </a:p>
        </p:txBody>
      </p:sp>
      <p:sp>
        <p:nvSpPr>
          <p:cNvPr id="4" name="Slide Number Placeholder 3"/>
          <p:cNvSpPr>
            <a:spLocks noGrp="1"/>
          </p:cNvSpPr>
          <p:nvPr>
            <p:ph type="sldNum" sz="quarter" idx="10"/>
          </p:nvPr>
        </p:nvSpPr>
        <p:spPr/>
        <p:txBody>
          <a:bodyPr/>
          <a:lstStyle/>
          <a:p>
            <a:fld id="{5D81F1E7-4EFD-4BFF-B438-FCD52FD36B17}" type="slidenum">
              <a:rPr lang="uk-UA" smtClean="0"/>
              <a:t>42</a:t>
            </a:fld>
            <a:endParaRPr lang="uk-UA"/>
          </a:p>
        </p:txBody>
      </p:sp>
    </p:spTree>
    <p:extLst>
      <p:ext uri="{BB962C8B-B14F-4D97-AF65-F5344CB8AC3E}">
        <p14:creationId xmlns:p14="http://schemas.microsoft.com/office/powerpoint/2010/main" val="1346514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44</a:t>
            </a:fld>
            <a:endParaRPr lang="en-US"/>
          </a:p>
        </p:txBody>
      </p:sp>
    </p:spTree>
    <p:extLst>
      <p:ext uri="{BB962C8B-B14F-4D97-AF65-F5344CB8AC3E}">
        <p14:creationId xmlns:p14="http://schemas.microsoft.com/office/powerpoint/2010/main" val="618584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45</a:t>
            </a:fld>
            <a:endParaRPr lang="en-US"/>
          </a:p>
        </p:txBody>
      </p:sp>
    </p:spTree>
    <p:extLst>
      <p:ext uri="{BB962C8B-B14F-4D97-AF65-F5344CB8AC3E}">
        <p14:creationId xmlns:p14="http://schemas.microsoft.com/office/powerpoint/2010/main" val="3411634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46</a:t>
            </a:fld>
            <a:endParaRPr lang="en-US"/>
          </a:p>
        </p:txBody>
      </p:sp>
    </p:spTree>
    <p:extLst>
      <p:ext uri="{BB962C8B-B14F-4D97-AF65-F5344CB8AC3E}">
        <p14:creationId xmlns:p14="http://schemas.microsoft.com/office/powerpoint/2010/main" val="3059074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2542696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https://upload.wikimedia.org/wikipedia/commons/0/0b/Grevys_zebra.jpg</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4156522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866373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2365804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all share three sets of basic needs. We need to feel that we belong and feel connected to others.</a:t>
            </a:r>
            <a:endParaRPr lang="en-US"/>
          </a:p>
        </p:txBody>
      </p:sp>
      <p:sp>
        <p:nvSpPr>
          <p:cNvPr id="4" name="Slide Number Placeholder 3"/>
          <p:cNvSpPr>
            <a:spLocks noGrp="1"/>
          </p:cNvSpPr>
          <p:nvPr>
            <p:ph type="sldNum" sz="quarter" idx="10"/>
          </p:nvPr>
        </p:nvSpPr>
        <p:spPr/>
        <p:txBody>
          <a:bodyPr/>
          <a:lstStyle/>
          <a:p>
            <a:fld id="{C7B75460-8C5B-45DD-B907-95B25A7BECA2}" type="slidenum">
              <a:rPr lang="en-US" smtClean="0"/>
              <a:t>54</a:t>
            </a:fld>
            <a:endParaRPr lang="en-US"/>
          </a:p>
        </p:txBody>
      </p:sp>
    </p:spTree>
    <p:extLst>
      <p:ext uri="{BB962C8B-B14F-4D97-AF65-F5344CB8AC3E}">
        <p14:creationId xmlns:p14="http://schemas.microsoft.com/office/powerpoint/2010/main" val="317612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https://</a:t>
            </a:r>
            <a:r>
              <a:rPr lang="en-US" baseline="0" dirty="0" err="1"/>
              <a:t>upload.wikimedia.org</a:t>
            </a:r>
            <a:r>
              <a:rPr lang="en-US" baseline="0" dirty="0"/>
              <a:t>/</a:t>
            </a:r>
            <a:r>
              <a:rPr lang="en-US" baseline="0" dirty="0" err="1"/>
              <a:t>wikipedia</a:t>
            </a:r>
            <a:r>
              <a:rPr lang="en-US" baseline="0" dirty="0"/>
              <a:t>/commons/thumb/0/0c/</a:t>
            </a:r>
            <a:r>
              <a:rPr lang="en-US" baseline="0" dirty="0" err="1"/>
              <a:t>Cow_female_black_white.jpg</a:t>
            </a:r>
            <a:r>
              <a:rPr lang="en-US" baseline="0" dirty="0"/>
              <a:t>/1280px-Cow_female_black_white.jpg</a:t>
            </a:r>
          </a:p>
          <a:p>
            <a:endParaRPr lang="en-US" baseline="0" dirty="0"/>
          </a:p>
          <a:p>
            <a:r>
              <a:rPr lang="en-US" baseline="0" dirty="0"/>
              <a:t>It’s a cow! Did you feel a jolt of excitement when you first recognized it? Did you feel another little jolt when I completely uncovered it and it showed you were right?  That’s the reward system in your brain encouraging you to look for patterns and make successful predictions. Think about the silly animated hydroplane races we see at things like Mariner games. It’s just cartoon boats, but we all go wild when we’ve picked the right color boat and it wins. It’s just a cartoon boat!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a:t>
            </a:fld>
            <a:endParaRPr lang="en-US"/>
          </a:p>
        </p:txBody>
      </p:sp>
    </p:spTree>
    <p:extLst>
      <p:ext uri="{BB962C8B-B14F-4D97-AF65-F5344CB8AC3E}">
        <p14:creationId xmlns:p14="http://schemas.microsoft.com/office/powerpoint/2010/main" val="2300442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a:t>
            </a:r>
            <a:r>
              <a:rPr lang="en-US" baseline="0"/>
              <a:t> a need to have autonomy and ability to make choices. </a:t>
            </a:r>
            <a:r>
              <a:rPr lang="en-US"/>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55</a:t>
            </a:fld>
            <a:endParaRPr lang="en-US"/>
          </a:p>
        </p:txBody>
      </p:sp>
    </p:spTree>
    <p:extLst>
      <p:ext uri="{BB962C8B-B14F-4D97-AF65-F5344CB8AC3E}">
        <p14:creationId xmlns:p14="http://schemas.microsoft.com/office/powerpoint/2010/main" val="2769872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56</a:t>
            </a:fld>
            <a:endParaRPr lang="en-US"/>
          </a:p>
        </p:txBody>
      </p:sp>
    </p:spTree>
    <p:extLst>
      <p:ext uri="{BB962C8B-B14F-4D97-AF65-F5344CB8AC3E}">
        <p14:creationId xmlns:p14="http://schemas.microsoft.com/office/powerpoint/2010/main" val="1882874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r>
              <a:rPr lang="en-US" dirty="0"/>
              <a:t>https://</a:t>
            </a:r>
            <a:r>
              <a:rPr lang="en-US" dirty="0" err="1"/>
              <a:t>etc.usf.edu</a:t>
            </a:r>
            <a:r>
              <a:rPr lang="en-US" dirty="0"/>
              <a:t>/clipart/19900/19909/girlread_19909.htm</a:t>
            </a:r>
          </a:p>
        </p:txBody>
      </p:sp>
      <p:sp>
        <p:nvSpPr>
          <p:cNvPr id="4" name="Slide Number Placeholder 3"/>
          <p:cNvSpPr>
            <a:spLocks noGrp="1"/>
          </p:cNvSpPr>
          <p:nvPr>
            <p:ph type="sldNum" sz="quarter" idx="10"/>
          </p:nvPr>
        </p:nvSpPr>
        <p:spPr/>
        <p:txBody>
          <a:bodyPr/>
          <a:lstStyle/>
          <a:p>
            <a:fld id="{5D81F1E7-4EFD-4BFF-B438-FCD52FD36B17}" type="slidenum">
              <a:rPr lang="en-US" smtClean="0"/>
              <a:t>57</a:t>
            </a:fld>
            <a:endParaRPr lang="en-US"/>
          </a:p>
        </p:txBody>
      </p:sp>
    </p:spTree>
    <p:extLst>
      <p:ext uri="{BB962C8B-B14F-4D97-AF65-F5344CB8AC3E}">
        <p14:creationId xmlns:p14="http://schemas.microsoft.com/office/powerpoint/2010/main" val="148977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62, Scott McCloud </a:t>
            </a:r>
            <a:r>
              <a:rPr lang="en-US" i="1" dirty="0"/>
              <a:t>Understanding</a:t>
            </a:r>
            <a:r>
              <a:rPr lang="en-US" i="1" baseline="0" dirty="0"/>
              <a:t> Comics </a:t>
            </a:r>
            <a:r>
              <a:rPr lang="en-US" i="0" baseline="0" dirty="0"/>
              <a:t>(If you have kids who love graphic novels, this book needs to be in your library!)</a:t>
            </a:r>
          </a:p>
          <a:p>
            <a:r>
              <a:rPr lang="en-US" i="0" baseline="0" dirty="0"/>
              <a:t>Comic strips, graphic novels, movies all work because of our pattern/prediction system. We fill in the blank between these two panels and make all sorts of assumptions about what has happened. Even though nothing is illustrated, we are pretty sure we know what happened. (It’s also a trick that movie makers/graphic novelists do to play with those assumptions and surprise us – perhaps in the next panel we see that the axe-wielding menace has tripped and fallen out the window. Psych!)</a:t>
            </a:r>
          </a:p>
        </p:txBody>
      </p:sp>
      <p:sp>
        <p:nvSpPr>
          <p:cNvPr id="4" name="Slide Number Placeholder 3"/>
          <p:cNvSpPr>
            <a:spLocks noGrp="1"/>
          </p:cNvSpPr>
          <p:nvPr>
            <p:ph type="sldNum" sz="quarter" idx="10"/>
          </p:nvPr>
        </p:nvSpPr>
        <p:spPr/>
        <p:txBody>
          <a:bodyPr/>
          <a:lstStyle/>
          <a:p>
            <a:fld id="{5D81F1E7-4EFD-4BFF-B438-FCD52FD36B17}" type="slidenum">
              <a:rPr lang="en-US" smtClean="0"/>
              <a:t>6</a:t>
            </a:fld>
            <a:endParaRPr lang="en-US"/>
          </a:p>
        </p:txBody>
      </p:sp>
    </p:spTree>
    <p:extLst>
      <p:ext uri="{BB962C8B-B14F-4D97-AF65-F5344CB8AC3E}">
        <p14:creationId xmlns:p14="http://schemas.microsoft.com/office/powerpoint/2010/main" val="60070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stories</a:t>
            </a:r>
            <a:r>
              <a:rPr lang="en-US" baseline="0" dirty="0"/>
              <a:t> or narratives in our minds are the maps by which we navigate our lives. They are critically important.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7</a:t>
            </a:fld>
            <a:endParaRPr lang="uk-UA"/>
          </a:p>
        </p:txBody>
      </p:sp>
    </p:spTree>
    <p:extLst>
      <p:ext uri="{BB962C8B-B14F-4D97-AF65-F5344CB8AC3E}">
        <p14:creationId xmlns:p14="http://schemas.microsoft.com/office/powerpoint/2010/main" val="114688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a:p>
            <a:endParaRPr lang="en-US" dirty="0"/>
          </a:p>
          <a:p>
            <a:r>
              <a:rPr lang="en-US" dirty="0"/>
              <a:t>Without</a:t>
            </a:r>
            <a:r>
              <a:rPr lang="en-US" baseline="0" dirty="0"/>
              <a:t> discussing with anyone, write down what you already know about what happens in the brain when you learn. You will not need to share this with anyone.</a:t>
            </a:r>
          </a:p>
          <a:p>
            <a:endParaRPr lang="en-US" baseline="0" dirty="0"/>
          </a:p>
          <a:p>
            <a:r>
              <a:rPr lang="en-US" baseline="0" dirty="0"/>
              <a:t>After the one minute: This is from an instructional model called the NED Learning model, designed by Dr. Kieran </a:t>
            </a:r>
            <a:r>
              <a:rPr lang="en-US" baseline="0" dirty="0" err="1"/>
              <a:t>O’Mahony</a:t>
            </a:r>
            <a:r>
              <a:rPr lang="en-US" baseline="0" dirty="0"/>
              <a:t>. (You can read more about it at http://k12.nedlearning.com/</a:t>
            </a:r>
            <a:r>
              <a:rPr lang="en-US" baseline="0" dirty="0" err="1"/>
              <a:t>index.html#free_printable_kit_details</a:t>
            </a:r>
            <a:r>
              <a:rPr lang="en-US" baseline="0" dirty="0"/>
              <a:t>)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8</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www.appsychology.com</a:t>
            </a:r>
            <a:r>
              <a:rPr lang="en-US" dirty="0"/>
              <a:t>/Book/Biological/</a:t>
            </a:r>
            <a:r>
              <a:rPr lang="en-US" dirty="0" err="1"/>
              <a:t>Biologypics</a:t>
            </a:r>
            <a:r>
              <a:rPr lang="en-US" dirty="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basic model of a neuron. The branches on the left of this image are dendrites, where the neuron receives messages from from other neurons. This results in a electrical signal that travels down the axon to the terminals on the other end. There are actually many kinds of neurons in many shapes and arrangements, but they all have these basic parts.</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257701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42000"/>
            <a:lum/>
          </a:blip>
          <a:srcRect/>
          <a:stretch>
            <a:fillRect t="-20000" b="-20000"/>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D3A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A6824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02140" y="1018318"/>
            <a:ext cx="4117289"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3BA93C-BA24-4683-958E-42D407A84B0B}"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76" t="2014" r="1646" b="1851"/>
          <a:stretch/>
        </p:blipFill>
        <p:spPr>
          <a:xfrm rot="-60000">
            <a:off x="146959" y="458131"/>
            <a:ext cx="6845183" cy="5359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2902D-A5F5-4D7D-AAA7-32469BA0BC4D}"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2902D-A5F5-4D7D-AAA7-32469BA0BC4D}" type="datetimeFigureOut">
              <a:rPr lang="en-US" smtClean="0"/>
              <a:t>12/29/17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2902D-A5F5-4D7D-AAA7-32469BA0BC4D}" type="datetimeFigureOut">
              <a:rPr lang="en-US" smtClean="0"/>
              <a:t>12/29/17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12/29/17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12/29/17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12/29/17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AIQeTeMJ-I" TargetMode="External"/><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8.png"/><Relationship Id="rId6" Type="http://schemas.openxmlformats.org/officeDocument/2006/relationships/image" Target="../media/image15.png"/><Relationship Id="rId1" Type="http://schemas.microsoft.com/office/2007/relationships/media" Target="../media/media3.mp4"/><Relationship Id="rId2" Type="http://schemas.openxmlformats.org/officeDocument/2006/relationships/video" Target="../media/media3.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6.png"/><Relationship Id="rId1" Type="http://schemas.microsoft.com/office/2007/relationships/media" Target="../media/media4.mp4"/><Relationship Id="rId2" Type="http://schemas.openxmlformats.org/officeDocument/2006/relationships/video" Target="../media/media4.mp4"/></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onn@mcquinnabl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8.png"/><Relationship Id="rId6"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2692" y="1759351"/>
            <a:ext cx="5016240" cy="2211668"/>
          </a:xfrm>
        </p:spPr>
        <p:txBody>
          <a:bodyPr>
            <a:normAutofit fontScale="90000"/>
          </a:bodyPr>
          <a:lstStyle/>
          <a:p>
            <a:pPr algn="ctr"/>
            <a:r>
              <a:rPr lang="en-US" b="1" i="1" dirty="0"/>
              <a:t>The Neuroscience of Story</a:t>
            </a:r>
            <a:endParaRPr lang="en-US" b="1" dirty="0"/>
          </a:p>
        </p:txBody>
      </p:sp>
      <p:sp>
        <p:nvSpPr>
          <p:cNvPr id="3" name="Subtitle 2"/>
          <p:cNvSpPr>
            <a:spLocks noGrp="1"/>
          </p:cNvSpPr>
          <p:nvPr>
            <p:ph type="subTitle" idx="1"/>
          </p:nvPr>
        </p:nvSpPr>
        <p:spPr>
          <a:xfrm>
            <a:off x="7060013" y="4455621"/>
            <a:ext cx="4098438" cy="1143000"/>
          </a:xfrm>
        </p:spPr>
        <p:txBody>
          <a:bodyPr/>
          <a:lstStyle/>
          <a:p>
            <a:pPr algn="ctr"/>
            <a:r>
              <a:rPr lang="en-US" dirty="0"/>
              <a:t>	Scriber Lake	</a:t>
            </a:r>
            <a:r>
              <a:rPr lang="en-US"/>
              <a:t>	</a:t>
            </a:r>
            <a:r>
              <a:rPr lang="en-US" smtClean="0"/>
              <a:t>December </a:t>
            </a:r>
            <a:r>
              <a:rPr lang="en-US" dirty="0"/>
              <a:t>14, 2017</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do you want to explore further?</a:t>
            </a:r>
          </a:p>
          <a:p>
            <a:endParaRPr lang="en-US" dirty="0"/>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36402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r>
              <a:rPr lang="en-US" sz="3200"/>
              <a:t/>
            </a:r>
            <a:br>
              <a:rPr lang="en-US" sz="3200"/>
            </a:br>
            <a:r>
              <a:rPr lang="en-US" sz="600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293010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64" y="3432184"/>
            <a:ext cx="7428446" cy="1719740"/>
          </a:xfrm>
        </p:spPr>
        <p:txBody>
          <a:bodyPr>
            <a:normAutofit fontScale="90000"/>
          </a:bodyPr>
          <a:lstStyle/>
          <a:p>
            <a:r>
              <a:rPr lang="en-US" sz="6000" i="1"/>
              <a:t>There have been great societies that did not use the wheel, but there have been no societies that did not tell stories.</a:t>
            </a:r>
            <a:r>
              <a:rPr lang="en-US"/>
              <a:t/>
            </a:r>
            <a:br>
              <a:rPr lang="en-US"/>
            </a:br>
            <a:endParaRPr lang="en-US"/>
          </a:p>
        </p:txBody>
      </p:sp>
      <p:sp>
        <p:nvSpPr>
          <p:cNvPr id="4" name="TextBox 3"/>
          <p:cNvSpPr txBox="1"/>
          <p:nvPr/>
        </p:nvSpPr>
        <p:spPr>
          <a:xfrm>
            <a:off x="6366076" y="5151924"/>
            <a:ext cx="4418902" cy="830997"/>
          </a:xfrm>
          <a:prstGeom prst="rect">
            <a:avLst/>
          </a:prstGeom>
          <a:noFill/>
        </p:spPr>
        <p:txBody>
          <a:bodyPr wrap="none" rtlCol="0">
            <a:spAutoFit/>
          </a:bodyPr>
          <a:lstStyle/>
          <a:p>
            <a:r>
              <a:rPr lang="en-US" sz="4800"/>
              <a:t>Ursula K. Le </a:t>
            </a:r>
            <a:r>
              <a:rPr lang="en-US" sz="4800" err="1"/>
              <a:t>Guin</a:t>
            </a:r>
            <a:endParaRPr lang="en-US" sz="48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41" y="1144927"/>
            <a:ext cx="3819277" cy="4422494"/>
          </a:xfrm>
          <a:prstGeom prst="rect">
            <a:avLst/>
          </a:prstGeom>
        </p:spPr>
      </p:pic>
    </p:spTree>
    <p:extLst>
      <p:ext uri="{BB962C8B-B14F-4D97-AF65-F5344CB8AC3E}">
        <p14:creationId xmlns:p14="http://schemas.microsoft.com/office/powerpoint/2010/main" val="12627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Arial Rounded MT Bold" panose="020F0704030504030204" pitchFamily="34" charset="0"/>
              </a:rPr>
              <a:t>NEW!</a:t>
            </a:r>
            <a:endParaRPr lang="en-US"/>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a:t>Dr. Mary Helen </a:t>
            </a:r>
            <a:r>
              <a:rPr lang="en-US" sz="3200" i="1" err="1"/>
              <a:t>Immordino</a:t>
            </a:r>
            <a:r>
              <a:rPr lang="en-US" sz="3200" i="1"/>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2015" y="121213"/>
            <a:ext cx="5636871" cy="6617418"/>
          </a:xfrm>
        </p:spPr>
      </p:pic>
    </p:spTree>
    <p:extLst>
      <p:ext uri="{BB962C8B-B14F-4D97-AF65-F5344CB8AC3E}">
        <p14:creationId xmlns:p14="http://schemas.microsoft.com/office/powerpoint/2010/main" val="2356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182071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280" y="501761"/>
            <a:ext cx="9878681" cy="5726570"/>
          </a:xfrm>
        </p:spPr>
      </p:pic>
    </p:spTree>
    <p:extLst>
      <p:ext uri="{BB962C8B-B14F-4D97-AF65-F5344CB8AC3E}">
        <p14:creationId xmlns:p14="http://schemas.microsoft.com/office/powerpoint/2010/main" val="7358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023" y="-278883"/>
            <a:ext cx="12662704" cy="8438506"/>
          </a:xfrm>
        </p:spPr>
      </p:pic>
    </p:spTree>
    <p:extLst>
      <p:ext uri="{BB962C8B-B14F-4D97-AF65-F5344CB8AC3E}">
        <p14:creationId xmlns:p14="http://schemas.microsoft.com/office/powerpoint/2010/main" val="185913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674" y="286603"/>
            <a:ext cx="11682123" cy="6186832"/>
          </a:xfrm>
        </p:spPr>
      </p:pic>
    </p:spTree>
    <p:extLst>
      <p:ext uri="{BB962C8B-B14F-4D97-AF65-F5344CB8AC3E}">
        <p14:creationId xmlns:p14="http://schemas.microsoft.com/office/powerpoint/2010/main" val="67226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84" y="-996023"/>
            <a:ext cx="13270670" cy="8843658"/>
          </a:xfrm>
        </p:spPr>
      </p:pic>
    </p:spTree>
    <p:extLst>
      <p:ext uri="{BB962C8B-B14F-4D97-AF65-F5344CB8AC3E}">
        <p14:creationId xmlns:p14="http://schemas.microsoft.com/office/powerpoint/2010/main" val="2560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21949"/>
            <a:ext cx="12477508" cy="8315090"/>
          </a:xfrm>
        </p:spPr>
      </p:pic>
    </p:spTree>
    <p:extLst>
      <p:ext uri="{BB962C8B-B14F-4D97-AF65-F5344CB8AC3E}">
        <p14:creationId xmlns:p14="http://schemas.microsoft.com/office/powerpoint/2010/main" val="28210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4531" y="85697"/>
            <a:ext cx="5231758" cy="7855491"/>
          </a:xfrm>
        </p:spPr>
      </p:pic>
    </p:spTree>
    <p:extLst>
      <p:ext uri="{BB962C8B-B14F-4D97-AF65-F5344CB8AC3E}">
        <p14:creationId xmlns:p14="http://schemas.microsoft.com/office/powerpoint/2010/main" val="33544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227" y="0"/>
            <a:ext cx="12651130" cy="8450559"/>
          </a:xfrm>
        </p:spPr>
      </p:pic>
      <p:sp>
        <p:nvSpPr>
          <p:cNvPr id="5" name="Rectangle 4"/>
          <p:cNvSpPr/>
          <p:nvPr/>
        </p:nvSpPr>
        <p:spPr>
          <a:xfrm>
            <a:off x="-231494" y="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2637"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36768"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70899"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05030"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26428"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347826"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8761" y="1336073"/>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5370"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49501"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83632"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17763"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39161"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360559"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6028" y="265558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28103"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62234"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96365"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30496"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51894"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373292"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18761" y="3997674"/>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5370"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49501"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583632"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17763"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439161"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360559"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44227" y="5316610"/>
            <a:ext cx="1921398" cy="1466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89904"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24035"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58166"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492297"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3695"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35093"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24"/>
                                        </p:tgtEl>
                                        <p:attrNameLst>
                                          <p:attrName>ppt_w</p:attrName>
                                        </p:attrNameLst>
                                      </p:cBhvr>
                                      <p:tavLst>
                                        <p:tav tm="0">
                                          <p:val>
                                            <p:strVal val="ppt_w"/>
                                          </p:val>
                                        </p:tav>
                                        <p:tav tm="100000">
                                          <p:val>
                                            <p:fltVal val="0"/>
                                          </p:val>
                                        </p:tav>
                                      </p:tavLst>
                                    </p:anim>
                                    <p:anim calcmode="lin" valueType="num">
                                      <p:cBhvr>
                                        <p:cTn id="21" dur="500"/>
                                        <p:tgtEl>
                                          <p:spTgt spid="24"/>
                                        </p:tgtEl>
                                        <p:attrNameLst>
                                          <p:attrName>ppt_h</p:attrName>
                                        </p:attrNameLst>
                                      </p:cBhvr>
                                      <p:tavLst>
                                        <p:tav tm="0">
                                          <p:val>
                                            <p:strVal val="ppt_h"/>
                                          </p:val>
                                        </p:tav>
                                        <p:tav tm="100000">
                                          <p:val>
                                            <p:fltVal val="0"/>
                                          </p:val>
                                        </p:tav>
                                      </p:tavLst>
                                    </p:anim>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3"/>
                                        </p:tgtEl>
                                        <p:attrNameLst>
                                          <p:attrName>ppt_w</p:attrName>
                                        </p:attrNameLst>
                                      </p:cBhvr>
                                      <p:tavLst>
                                        <p:tav tm="0">
                                          <p:val>
                                            <p:strVal val="ppt_w"/>
                                          </p:val>
                                        </p:tav>
                                        <p:tav tm="100000">
                                          <p:val>
                                            <p:fltVal val="0"/>
                                          </p:val>
                                        </p:tav>
                                      </p:tavLst>
                                    </p:anim>
                                    <p:anim calcmode="lin" valueType="num">
                                      <p:cBhvr>
                                        <p:cTn id="40" dur="500"/>
                                        <p:tgtEl>
                                          <p:spTgt spid="13"/>
                                        </p:tgtEl>
                                        <p:attrNameLst>
                                          <p:attrName>ppt_h</p:attrName>
                                        </p:attrNameLst>
                                      </p:cBhvr>
                                      <p:tavLst>
                                        <p:tav tm="0">
                                          <p:val>
                                            <p:strVal val="ppt_h"/>
                                          </p:val>
                                        </p:tav>
                                        <p:tav tm="100000">
                                          <p:val>
                                            <p:fltVal val="0"/>
                                          </p:val>
                                        </p:tav>
                                      </p:tavLst>
                                    </p:anim>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28"/>
                                        </p:tgtEl>
                                        <p:attrNameLst>
                                          <p:attrName>ppt_w</p:attrName>
                                        </p:attrNameLst>
                                      </p:cBhvr>
                                      <p:tavLst>
                                        <p:tav tm="0">
                                          <p:val>
                                            <p:strVal val="ppt_w"/>
                                          </p:val>
                                        </p:tav>
                                        <p:tav tm="100000">
                                          <p:val>
                                            <p:fltVal val="0"/>
                                          </p:val>
                                        </p:tav>
                                      </p:tavLst>
                                    </p:anim>
                                    <p:anim calcmode="lin" valueType="num">
                                      <p:cBhvr>
                                        <p:cTn id="66" dur="500"/>
                                        <p:tgtEl>
                                          <p:spTgt spid="28"/>
                                        </p:tgtEl>
                                        <p:attrNameLst>
                                          <p:attrName>ppt_h</p:attrName>
                                        </p:attrNameLst>
                                      </p:cBhvr>
                                      <p:tavLst>
                                        <p:tav tm="0">
                                          <p:val>
                                            <p:strVal val="ppt_h"/>
                                          </p:val>
                                        </p:tav>
                                        <p:tav tm="100000">
                                          <p:val>
                                            <p:fltVal val="0"/>
                                          </p:val>
                                        </p:tav>
                                      </p:tavLst>
                                    </p:anim>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2" grpId="0" animBg="1"/>
      <p:bldP spid="24" grpId="0" animBg="1"/>
      <p:bldP spid="28" grpId="0" animBg="1"/>
      <p:bldP spid="35"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ider-Simmel Remak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5731" y="535594"/>
            <a:ext cx="8345347" cy="5634722"/>
          </a:xfrm>
          <a:ln>
            <a:solidFill>
              <a:schemeClr val="accent2">
                <a:lumMod val="75000"/>
              </a:schemeClr>
            </a:solidFill>
          </a:ln>
        </p:spPr>
      </p:pic>
    </p:spTree>
    <p:extLst>
      <p:ext uri="{BB962C8B-B14F-4D97-AF65-F5344CB8AC3E}">
        <p14:creationId xmlns:p14="http://schemas.microsoft.com/office/powerpoint/2010/main" val="40428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50615" y="1922555"/>
            <a:ext cx="6023058" cy="349150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98" y="620307"/>
            <a:ext cx="5600700" cy="6096000"/>
          </a:xfrm>
          <a:prstGeom prst="rect">
            <a:avLst/>
          </a:prstGeom>
        </p:spPr>
      </p:pic>
      <p:sp>
        <p:nvSpPr>
          <p:cNvPr id="7" name="Curved Down Arrow 6"/>
          <p:cNvSpPr/>
          <p:nvPr/>
        </p:nvSpPr>
        <p:spPr>
          <a:xfrm>
            <a:off x="3865947" y="516135"/>
            <a:ext cx="5081286" cy="1162194"/>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92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42962"/>
            <a:ext cx="12192000" cy="9144001"/>
          </a:xfrm>
        </p:spPr>
      </p:pic>
    </p:spTree>
    <p:extLst>
      <p:ext uri="{BB962C8B-B14F-4D97-AF65-F5344CB8AC3E}">
        <p14:creationId xmlns:p14="http://schemas.microsoft.com/office/powerpoint/2010/main" val="59225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85996" y="540381"/>
            <a:ext cx="4362450" cy="2448655"/>
          </a:xfrm>
          <a:prstGeom prst="rect">
            <a:avLst/>
          </a:prstGeom>
          <a:ln>
            <a:solidFill>
              <a:schemeClr val="accent2">
                <a:lumMod val="75000"/>
              </a:schemeClr>
            </a:solidFill>
          </a:ln>
        </p:spPr>
      </p:pic>
      <p:pic>
        <p:nvPicPr>
          <p:cNvPr id="5" name="Picture 4"/>
          <p:cNvPicPr>
            <a:picLocks noChangeAspect="1"/>
          </p:cNvPicPr>
          <p:nvPr/>
        </p:nvPicPr>
        <p:blipFill>
          <a:blip r:embed="rId3"/>
          <a:stretch>
            <a:fillRect/>
          </a:stretch>
        </p:blipFill>
        <p:spPr>
          <a:xfrm>
            <a:off x="5977434" y="540381"/>
            <a:ext cx="4372298" cy="2448655"/>
          </a:xfrm>
          <a:prstGeom prst="rect">
            <a:avLst/>
          </a:prstGeom>
          <a:ln>
            <a:solidFill>
              <a:schemeClr val="accent2">
                <a:lumMod val="75000"/>
              </a:schemeClr>
            </a:solidFill>
          </a:ln>
        </p:spPr>
      </p:pic>
      <p:pic>
        <p:nvPicPr>
          <p:cNvPr id="6" name="Picture 5"/>
          <p:cNvPicPr>
            <a:picLocks noChangeAspect="1"/>
          </p:cNvPicPr>
          <p:nvPr/>
        </p:nvPicPr>
        <p:blipFill>
          <a:blip r:embed="rId4"/>
          <a:stretch>
            <a:fillRect/>
          </a:stretch>
        </p:blipFill>
        <p:spPr>
          <a:xfrm>
            <a:off x="2801074" y="3224735"/>
            <a:ext cx="5985904" cy="3344560"/>
          </a:xfrm>
          <a:prstGeom prst="rect">
            <a:avLst/>
          </a:prstGeom>
          <a:ln>
            <a:solidFill>
              <a:schemeClr val="accent2">
                <a:lumMod val="75000"/>
              </a:schemeClr>
            </a:solidFill>
          </a:ln>
        </p:spPr>
      </p:pic>
    </p:spTree>
    <p:extLst>
      <p:ext uri="{BB962C8B-B14F-4D97-AF65-F5344CB8AC3E}">
        <p14:creationId xmlns:p14="http://schemas.microsoft.com/office/powerpoint/2010/main" val="190443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22773" r="15992" b="43839"/>
          <a:stretch/>
        </p:blipFill>
        <p:spPr bwMode="auto">
          <a:xfrm>
            <a:off x="3525078" y="638827"/>
            <a:ext cx="9543880" cy="5013225"/>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701040" y="1011981"/>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701040" y="236423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8" name="Right Arrow 7"/>
          <p:cNvSpPr/>
          <p:nvPr/>
        </p:nvSpPr>
        <p:spPr>
          <a:xfrm>
            <a:off x="701040" y="407702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45827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53560" r="16739"/>
          <a:stretch/>
        </p:blipFill>
        <p:spPr bwMode="auto">
          <a:xfrm>
            <a:off x="3933380" y="286603"/>
            <a:ext cx="8429308" cy="6213953"/>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1097280" y="96419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1097280" y="3136893"/>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18013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851" y="-1"/>
            <a:ext cx="6717384" cy="6784848"/>
          </a:xfrm>
        </p:spPr>
      </p:pic>
    </p:spTree>
    <p:extLst>
      <p:ext uri="{BB962C8B-B14F-4D97-AF65-F5344CB8AC3E}">
        <p14:creationId xmlns:p14="http://schemas.microsoft.com/office/powerpoint/2010/main" val="123137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13549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7078"/>
            <a:ext cx="12192000" cy="780803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333" y="3436967"/>
            <a:ext cx="3901440" cy="2599944"/>
          </a:xfrm>
          <a:prstGeom prst="rect">
            <a:avLst/>
          </a:prstGeom>
        </p:spPr>
      </p:pic>
    </p:spTree>
    <p:extLst>
      <p:ext uri="{BB962C8B-B14F-4D97-AF65-F5344CB8AC3E}">
        <p14:creationId xmlns:p14="http://schemas.microsoft.com/office/powerpoint/2010/main" val="37118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069" y="0"/>
            <a:ext cx="12651130" cy="8450559"/>
          </a:xfrm>
        </p:spPr>
      </p:pic>
    </p:spTree>
    <p:extLst>
      <p:ext uri="{BB962C8B-B14F-4D97-AF65-F5344CB8AC3E}">
        <p14:creationId xmlns:p14="http://schemas.microsoft.com/office/powerpoint/2010/main" val="25426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4531" y="116593"/>
            <a:ext cx="4456254" cy="6572604"/>
          </a:xfrm>
        </p:spPr>
      </p:pic>
    </p:spTree>
    <p:extLst>
      <p:ext uri="{BB962C8B-B14F-4D97-AF65-F5344CB8AC3E}">
        <p14:creationId xmlns:p14="http://schemas.microsoft.com/office/powerpoint/2010/main" val="383146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835" y="286603"/>
            <a:ext cx="7616142" cy="5987747"/>
          </a:xfrm>
        </p:spPr>
      </p:pic>
    </p:spTree>
    <p:extLst>
      <p:ext uri="{BB962C8B-B14F-4D97-AF65-F5344CB8AC3E}">
        <p14:creationId xmlns:p14="http://schemas.microsoft.com/office/powerpoint/2010/main" val="5699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9295" y="1275695"/>
            <a:ext cx="3118161"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Mentor</a:t>
            </a:r>
          </a:p>
        </p:txBody>
      </p:sp>
      <p:sp>
        <p:nvSpPr>
          <p:cNvPr id="7" name="Rectangle 6"/>
          <p:cNvSpPr/>
          <p:nvPr/>
        </p:nvSpPr>
        <p:spPr>
          <a:xfrm>
            <a:off x="7280184" y="4288449"/>
            <a:ext cx="3021981"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Herald</a:t>
            </a:r>
          </a:p>
        </p:txBody>
      </p:sp>
      <p:sp>
        <p:nvSpPr>
          <p:cNvPr id="10" name="Rectangle 9"/>
          <p:cNvSpPr/>
          <p:nvPr/>
        </p:nvSpPr>
        <p:spPr>
          <a:xfrm>
            <a:off x="7882913" y="2889309"/>
            <a:ext cx="1816523"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Ally</a:t>
            </a:r>
          </a:p>
        </p:txBody>
      </p:sp>
      <p:pic>
        <p:nvPicPr>
          <p:cNvPr id="3" name="Picture 2" descr="A close up of a logo&#10;&#10;Description generated with high confidence">
            <a:extLst>
              <a:ext uri="{FF2B5EF4-FFF2-40B4-BE49-F238E27FC236}">
                <a16:creationId xmlns:a16="http://schemas.microsoft.com/office/drawing/2014/main" xmlns="" id="{559799F0-AFB3-497C-B3A4-6AB048301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32" y="401934"/>
            <a:ext cx="6064180" cy="6064180"/>
          </a:xfrm>
          <a:prstGeom prst="rect">
            <a:avLst/>
          </a:prstGeom>
        </p:spPr>
      </p:pic>
    </p:spTree>
    <p:extLst>
      <p:ext uri="{BB962C8B-B14F-4D97-AF65-F5344CB8AC3E}">
        <p14:creationId xmlns:p14="http://schemas.microsoft.com/office/powerpoint/2010/main" val="15354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96056" y="723036"/>
            <a:ext cx="4908716"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Antagonist</a:t>
            </a:r>
          </a:p>
        </p:txBody>
      </p:sp>
      <p:sp>
        <p:nvSpPr>
          <p:cNvPr id="7" name="Rectangle 6"/>
          <p:cNvSpPr/>
          <p:nvPr/>
        </p:nvSpPr>
        <p:spPr>
          <a:xfrm>
            <a:off x="6856571" y="4753319"/>
            <a:ext cx="3805850"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Shadow</a:t>
            </a:r>
          </a:p>
        </p:txBody>
      </p:sp>
      <p:sp>
        <p:nvSpPr>
          <p:cNvPr id="10" name="Rectangle 9"/>
          <p:cNvSpPr/>
          <p:nvPr/>
        </p:nvSpPr>
        <p:spPr>
          <a:xfrm>
            <a:off x="6741316" y="2279862"/>
            <a:ext cx="4418196" cy="2308324"/>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Threshold</a:t>
            </a:r>
          </a:p>
          <a:p>
            <a:pPr algn="ctr"/>
            <a:r>
              <a:rPr lang="en-US" sz="7200" dirty="0">
                <a:ln w="0"/>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Guardian</a:t>
            </a:r>
            <a:endPar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pic>
        <p:nvPicPr>
          <p:cNvPr id="3" name="Picture 2" descr="A close up of a logo&#10;&#10;Description generated with high confidence">
            <a:extLst>
              <a:ext uri="{FF2B5EF4-FFF2-40B4-BE49-F238E27FC236}">
                <a16:creationId xmlns:a16="http://schemas.microsoft.com/office/drawing/2014/main" xmlns="" id="{559799F0-AFB3-497C-B3A4-6AB048301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32" y="401934"/>
            <a:ext cx="6064180" cy="6064180"/>
          </a:xfrm>
          <a:prstGeom prst="rect">
            <a:avLst/>
          </a:prstGeom>
        </p:spPr>
      </p:pic>
    </p:spTree>
    <p:extLst>
      <p:ext uri="{BB962C8B-B14F-4D97-AF65-F5344CB8AC3E}">
        <p14:creationId xmlns:p14="http://schemas.microsoft.com/office/powerpoint/2010/main" val="56959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0428" y="-1386175"/>
            <a:ext cx="13734393" cy="9149109"/>
          </a:xfrm>
        </p:spPr>
      </p:pic>
      <p:sp>
        <p:nvSpPr>
          <p:cNvPr id="9" name="Rectangle 8"/>
          <p:cNvSpPr/>
          <p:nvPr/>
        </p:nvSpPr>
        <p:spPr>
          <a:xfrm>
            <a:off x="303548" y="888195"/>
            <a:ext cx="11584903" cy="923330"/>
          </a:xfrm>
          <a:prstGeom prst="rect">
            <a:avLst/>
          </a:prstGeom>
          <a:solidFill>
            <a:schemeClr val="accent6">
              <a:lumMod val="75000"/>
            </a:schemeClr>
          </a:solid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7454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28474"/>
            <a:ext cx="12298016" cy="9223512"/>
          </a:xfrm>
        </p:spPr>
      </p:pic>
      <p:sp>
        <p:nvSpPr>
          <p:cNvPr id="5" name="Rectangle 4"/>
          <p:cNvSpPr/>
          <p:nvPr/>
        </p:nvSpPr>
        <p:spPr>
          <a:xfrm>
            <a:off x="687386" y="4114307"/>
            <a:ext cx="10923243" cy="1754326"/>
          </a:xfrm>
          <a:prstGeom prst="rect">
            <a:avLst/>
          </a:prstGeom>
          <a:solidFill>
            <a:srgbClr val="CB804A"/>
          </a:solidFill>
        </p:spPr>
        <p:txBody>
          <a:bodyPr wrap="square" lIns="91440" tIns="45720" rIns="91440" bIns="45720">
            <a:spAutoFit/>
          </a:bodyPr>
          <a:lstStyle/>
          <a:p>
            <a:pPr algn="ctr"/>
            <a:r>
              <a:rPr lang="en-US" sz="5400" b="1" cap="none" spc="5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23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663" y="-340242"/>
            <a:ext cx="12444696" cy="9333522"/>
          </a:xfrm>
        </p:spPr>
      </p:pic>
      <p:sp>
        <p:nvSpPr>
          <p:cNvPr id="5" name="Rectangle 4"/>
          <p:cNvSpPr/>
          <p:nvPr/>
        </p:nvSpPr>
        <p:spPr>
          <a:xfrm>
            <a:off x="1156924" y="5343642"/>
            <a:ext cx="9878152" cy="1107996"/>
          </a:xfrm>
          <a:prstGeom prst="rect">
            <a:avLst/>
          </a:prstGeom>
          <a:solidFill>
            <a:schemeClr val="accent5">
              <a:lumMod val="50000"/>
            </a:schemeClr>
          </a:solid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39913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rved Down Arrow 6"/>
          <p:cNvSpPr/>
          <p:nvPr/>
        </p:nvSpPr>
        <p:spPr>
          <a:xfrm>
            <a:off x="2700338" y="516135"/>
            <a:ext cx="6246895" cy="1012628"/>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5639750" y="2150179"/>
            <a:ext cx="5792849" cy="3797829"/>
          </a:xfrm>
          <a:prstGeom prst="rect">
            <a:avLst/>
          </a:prstGeom>
        </p:spPr>
      </p:pic>
      <p:pic>
        <p:nvPicPr>
          <p:cNvPr id="4" name="Picture 3"/>
          <p:cNvPicPr>
            <a:picLocks noChangeAspect="1"/>
          </p:cNvPicPr>
          <p:nvPr/>
        </p:nvPicPr>
        <p:blipFill>
          <a:blip r:embed="rId4"/>
          <a:stretch>
            <a:fillRect/>
          </a:stretch>
        </p:blipFill>
        <p:spPr>
          <a:xfrm>
            <a:off x="210617" y="1766819"/>
            <a:ext cx="5298932" cy="4181189"/>
          </a:xfrm>
          <a:prstGeom prst="rect">
            <a:avLst/>
          </a:prstGeom>
        </p:spPr>
      </p:pic>
    </p:spTree>
    <p:extLst>
      <p:ext uri="{BB962C8B-B14F-4D97-AF65-F5344CB8AC3E}">
        <p14:creationId xmlns:p14="http://schemas.microsoft.com/office/powerpoint/2010/main" val="393791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8925" y="286603"/>
            <a:ext cx="6329362" cy="6356802"/>
          </a:xfrm>
        </p:spPr>
      </p:pic>
    </p:spTree>
    <p:extLst>
      <p:ext uri="{BB962C8B-B14F-4D97-AF65-F5344CB8AC3E}">
        <p14:creationId xmlns:p14="http://schemas.microsoft.com/office/powerpoint/2010/main" val="152095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sp>
        <p:nvSpPr>
          <p:cNvPr id="3" name="Content Placeholder 2"/>
          <p:cNvSpPr>
            <a:spLocks noGrp="1"/>
          </p:cNvSpPr>
          <p:nvPr>
            <p:ph idx="1"/>
          </p:nvPr>
        </p:nvSpPr>
        <p:spPr/>
        <p:txBody>
          <a:bodyPr/>
          <a:lstStyle/>
          <a:p>
            <a:r>
              <a:rPr lang="en-US" sz="4400" dirty="0"/>
              <a:t>Conn McQuinn</a:t>
            </a:r>
          </a:p>
          <a:p>
            <a:r>
              <a:rPr lang="en-US" sz="4400" dirty="0"/>
              <a:t>McQuinnable Educational Services</a:t>
            </a:r>
          </a:p>
          <a:p>
            <a:r>
              <a:rPr lang="en-US" sz="4400" dirty="0">
                <a:hlinkClick r:id="rId2"/>
              </a:rPr>
              <a:t>conn@mcquinnable.com</a:t>
            </a:r>
            <a:endParaRPr lang="en-US" sz="4400" dirty="0"/>
          </a:p>
          <a:p>
            <a:r>
              <a:rPr lang="en-US" sz="4400" dirty="0" err="1"/>
              <a:t>www.mcquinnable.com</a:t>
            </a:r>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4950" b="63411"/>
          <a:stretch/>
        </p:blipFill>
        <p:spPr>
          <a:xfrm>
            <a:off x="1189489" y="286603"/>
            <a:ext cx="9679140" cy="6264668"/>
          </a:xfrm>
        </p:spPr>
      </p:pic>
      <p:sp>
        <p:nvSpPr>
          <p:cNvPr id="5" name="Rectangle 4"/>
          <p:cNvSpPr/>
          <p:nvPr/>
        </p:nvSpPr>
        <p:spPr>
          <a:xfrm>
            <a:off x="6030410" y="405114"/>
            <a:ext cx="3981691" cy="614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1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canadian maple leaf">
            <a:extLst>
              <a:ext uri="{FF2B5EF4-FFF2-40B4-BE49-F238E27FC236}">
                <a16:creationId xmlns:a16="http://schemas.microsoft.com/office/drawing/2014/main" xmlns="" id="{7C0C559D-2696-4A6F-8914-737D3EB403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xmlns="" id="{EFC1F225-0339-4755-8B83-AA556792B4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7565" y="405714"/>
            <a:ext cx="6056870" cy="6056870"/>
          </a:xfrm>
          <a:prstGeom prst="rect">
            <a:avLst/>
          </a:prstGeom>
        </p:spPr>
      </p:pic>
    </p:spTree>
    <p:extLst>
      <p:ext uri="{BB962C8B-B14F-4D97-AF65-F5344CB8AC3E}">
        <p14:creationId xmlns:p14="http://schemas.microsoft.com/office/powerpoint/2010/main" val="36380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1935" y="-12256"/>
            <a:ext cx="12741310" cy="7166986"/>
          </a:xfrm>
        </p:spPr>
      </p:pic>
    </p:spTree>
    <p:extLst>
      <p:ext uri="{BB962C8B-B14F-4D97-AF65-F5344CB8AC3E}">
        <p14:creationId xmlns:p14="http://schemas.microsoft.com/office/powerpoint/2010/main" val="27772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r>
              <a:rPr lang="en-US"/>
              <a:t/>
            </a:r>
            <a:br>
              <a:rPr lang="en-US"/>
            </a:br>
            <a:r>
              <a:rPr lang="en-US" sz="890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2802</Words>
  <Application>Microsoft Macintosh PowerPoint</Application>
  <PresentationFormat>Widescreen</PresentationFormat>
  <Paragraphs>183</Paragraphs>
  <Slides>60</Slides>
  <Notes>52</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Aharoni</vt:lpstr>
      <vt:lpstr>Arial</vt:lpstr>
      <vt:lpstr>Arial Rounded MT Bold</vt:lpstr>
      <vt:lpstr>Berlin Sans FB Demi</vt:lpstr>
      <vt:lpstr>Calibri</vt:lpstr>
      <vt:lpstr>Calibri Light</vt:lpstr>
      <vt:lpstr>Retrospect</vt:lpstr>
      <vt:lpstr>The Neuroscience of Story</vt:lpstr>
      <vt:lpstr>There have been great societies that did not use the wheel, but there have been no societies that did not tell stories. </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Hardwired for Story Brain Science  and Learning through Story</dc:title>
  <cp:revision>1</cp:revision>
  <dcterms:modified xsi:type="dcterms:W3CDTF">2017-12-29T17:37:17Z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