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xlsx" ContentType="application/vnd.openxmlformats-officedocument.spreadsheetml.sheet"/>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6" r:id="rId2"/>
  </p:sldMasterIdLst>
  <p:notesMasterIdLst>
    <p:notesMasterId r:id="rId75"/>
  </p:notesMasterIdLst>
  <p:handoutMasterIdLst>
    <p:handoutMasterId r:id="rId76"/>
  </p:handoutMasterIdLst>
  <p:sldIdLst>
    <p:sldId id="256" r:id="rId3"/>
    <p:sldId id="300" r:id="rId4"/>
    <p:sldId id="388" r:id="rId5"/>
    <p:sldId id="268" r:id="rId6"/>
    <p:sldId id="316" r:id="rId7"/>
    <p:sldId id="376" r:id="rId8"/>
    <p:sldId id="321" r:id="rId9"/>
    <p:sldId id="320" r:id="rId10"/>
    <p:sldId id="257" r:id="rId11"/>
    <p:sldId id="311" r:id="rId12"/>
    <p:sldId id="339" r:id="rId13"/>
    <p:sldId id="277" r:id="rId14"/>
    <p:sldId id="329" r:id="rId15"/>
    <p:sldId id="371" r:id="rId16"/>
    <p:sldId id="372" r:id="rId17"/>
    <p:sldId id="374" r:id="rId18"/>
    <p:sldId id="341" r:id="rId19"/>
    <p:sldId id="342" r:id="rId20"/>
    <p:sldId id="375" r:id="rId21"/>
    <p:sldId id="331" r:id="rId22"/>
    <p:sldId id="334" r:id="rId23"/>
    <p:sldId id="335" r:id="rId24"/>
    <p:sldId id="333" r:id="rId25"/>
    <p:sldId id="343" r:id="rId26"/>
    <p:sldId id="323" r:id="rId27"/>
    <p:sldId id="381" r:id="rId28"/>
    <p:sldId id="317" r:id="rId29"/>
    <p:sldId id="281" r:id="rId30"/>
    <p:sldId id="322" r:id="rId31"/>
    <p:sldId id="384" r:id="rId32"/>
    <p:sldId id="382" r:id="rId33"/>
    <p:sldId id="279" r:id="rId34"/>
    <p:sldId id="282" r:id="rId35"/>
    <p:sldId id="345" r:id="rId36"/>
    <p:sldId id="346" r:id="rId37"/>
    <p:sldId id="347" r:id="rId38"/>
    <p:sldId id="348" r:id="rId39"/>
    <p:sldId id="349" r:id="rId40"/>
    <p:sldId id="344" r:id="rId41"/>
    <p:sldId id="351" r:id="rId42"/>
    <p:sldId id="352" r:id="rId43"/>
    <p:sldId id="353" r:id="rId44"/>
    <p:sldId id="380" r:id="rId45"/>
    <p:sldId id="387" r:id="rId46"/>
    <p:sldId id="354" r:id="rId47"/>
    <p:sldId id="355" r:id="rId48"/>
    <p:sldId id="350" r:id="rId49"/>
    <p:sldId id="378" r:id="rId50"/>
    <p:sldId id="356" r:id="rId51"/>
    <p:sldId id="357" r:id="rId52"/>
    <p:sldId id="358" r:id="rId53"/>
    <p:sldId id="359" r:id="rId54"/>
    <p:sldId id="360" r:id="rId55"/>
    <p:sldId id="324" r:id="rId56"/>
    <p:sldId id="383" r:id="rId57"/>
    <p:sldId id="362" r:id="rId58"/>
    <p:sldId id="361" r:id="rId59"/>
    <p:sldId id="369" r:id="rId60"/>
    <p:sldId id="363" r:id="rId61"/>
    <p:sldId id="364" r:id="rId62"/>
    <p:sldId id="365" r:id="rId63"/>
    <p:sldId id="385" r:id="rId64"/>
    <p:sldId id="366" r:id="rId65"/>
    <p:sldId id="367" r:id="rId66"/>
    <p:sldId id="373" r:id="rId67"/>
    <p:sldId id="370" r:id="rId68"/>
    <p:sldId id="309" r:id="rId69"/>
    <p:sldId id="319" r:id="rId70"/>
    <p:sldId id="336" r:id="rId71"/>
    <p:sldId id="386" r:id="rId72"/>
    <p:sldId id="389" r:id="rId73"/>
    <p:sldId id="379" r:id="rId7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20F10"/>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577D3E-1739-4CFD-BDB9-D77206DB2FB2}" v="3" dt="2017-06-28T16:35:27.002"/>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1092"/>
  </p:normalViewPr>
  <p:slideViewPr>
    <p:cSldViewPr snapToGrid="0">
      <p:cViewPr>
        <p:scale>
          <a:sx n="100" d="100"/>
          <a:sy n="100" d="100"/>
        </p:scale>
        <p:origin x="1544" y="272"/>
      </p:cViewPr>
      <p:guideLst>
        <p:guide pos="3840"/>
        <p:guide orient="horz"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customXml" Target="../customXml/item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tableStyles" Target="tableStyles.xml"/><Relationship Id="rId81" Type="http://schemas.microsoft.com/office/2015/10/relationships/revisionInfo" Target="revisionInfo.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notesMaster" Target="notesMasters/notesMaster1.xml"/><Relationship Id="rId76" Type="http://schemas.openxmlformats.org/officeDocument/2006/relationships/handoutMaster" Target="handoutMasters/handoutMaster1.xml"/><Relationship Id="rId77" Type="http://schemas.openxmlformats.org/officeDocument/2006/relationships/presProps" Target="presProps.xml"/><Relationship Id="rId78" Type="http://schemas.openxmlformats.org/officeDocument/2006/relationships/viewProps" Target="viewProps.xml"/><Relationship Id="rId79" Type="http://schemas.openxmlformats.org/officeDocument/2006/relationships/theme" Target="theme/theme1.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4400"/>
              <a:t>Knowledge about the Brain</a:t>
            </a:r>
          </a:p>
        </c:rich>
      </c:tx>
      <c:layout>
        <c:manualLayout>
          <c:xMode val="edge"/>
          <c:yMode val="edge"/>
          <c:x val="0.221796108505748"/>
          <c:y val="0.060018235665101"/>
        </c:manualLayout>
      </c:layout>
      <c:overlay val="0"/>
    </c:title>
    <c:autoTitleDeleted val="0"/>
    <c:plotArea>
      <c:layout>
        <c:manualLayout>
          <c:layoutTarget val="inner"/>
          <c:xMode val="edge"/>
          <c:yMode val="edge"/>
          <c:x val="0.0469424816755936"/>
          <c:y val="0.0418191577537478"/>
          <c:w val="0.938183029370314"/>
          <c:h val="0.807993325277037"/>
        </c:manualLayout>
      </c:layout>
      <c:lineChart>
        <c:grouping val="standard"/>
        <c:varyColors val="0"/>
        <c:ser>
          <c:idx val="0"/>
          <c:order val="0"/>
          <c:tx>
            <c:strRef>
              <c:f>Sheet1!$B$1</c:f>
              <c:strCache>
                <c:ptCount val="1"/>
                <c:pt idx="0">
                  <c:v>KNOWLEDGE</c:v>
                </c:pt>
              </c:strCache>
            </c:strRef>
          </c:tx>
          <c:marker>
            <c:symbol val="none"/>
          </c:marker>
          <c:cat>
            <c:strRef>
              <c:f>Sheet1!$A$2:$A$28</c:f>
              <c:strCache>
                <c:ptCount val="27"/>
                <c:pt idx="0">
                  <c:v>500 BC</c:v>
                </c:pt>
                <c:pt idx="1">
                  <c:v>400 BC</c:v>
                </c:pt>
                <c:pt idx="2">
                  <c:v>300 BC </c:v>
                </c:pt>
                <c:pt idx="3">
                  <c:v>200BC</c:v>
                </c:pt>
                <c:pt idx="4">
                  <c:v>100 BC</c:v>
                </c:pt>
                <c:pt idx="5">
                  <c:v>0 AD</c:v>
                </c:pt>
                <c:pt idx="6">
                  <c:v>100 AD</c:v>
                </c:pt>
                <c:pt idx="7">
                  <c:v>200 AD</c:v>
                </c:pt>
                <c:pt idx="8">
                  <c:v>300 AD</c:v>
                </c:pt>
                <c:pt idx="9">
                  <c:v>400 AD</c:v>
                </c:pt>
                <c:pt idx="10">
                  <c:v>500 AD</c:v>
                </c:pt>
                <c:pt idx="11">
                  <c:v>600 AD</c:v>
                </c:pt>
                <c:pt idx="12">
                  <c:v>700 AD</c:v>
                </c:pt>
                <c:pt idx="13">
                  <c:v>800 AD</c:v>
                </c:pt>
                <c:pt idx="14">
                  <c:v>900 AD</c:v>
                </c:pt>
                <c:pt idx="15">
                  <c:v>1000 AD</c:v>
                </c:pt>
                <c:pt idx="16">
                  <c:v>1100 AD</c:v>
                </c:pt>
                <c:pt idx="17">
                  <c:v>1200 AD</c:v>
                </c:pt>
                <c:pt idx="18">
                  <c:v>1300 AD</c:v>
                </c:pt>
                <c:pt idx="19">
                  <c:v>1400 AD</c:v>
                </c:pt>
                <c:pt idx="20">
                  <c:v>1500 AD</c:v>
                </c:pt>
                <c:pt idx="21">
                  <c:v>1600 AD</c:v>
                </c:pt>
                <c:pt idx="22">
                  <c:v>1700 AD</c:v>
                </c:pt>
                <c:pt idx="23">
                  <c:v>1800 AD</c:v>
                </c:pt>
                <c:pt idx="24">
                  <c:v>1900 AD</c:v>
                </c:pt>
                <c:pt idx="25">
                  <c:v>2000 AD</c:v>
                </c:pt>
                <c:pt idx="26">
                  <c:v>2015 AD</c:v>
                </c:pt>
              </c:strCache>
            </c:strRef>
          </c:cat>
          <c:val>
            <c:numRef>
              <c:f>Sheet1!$B$2:$B$28</c:f>
              <c:numCache>
                <c:formatCode>General</c:formatCode>
                <c:ptCount val="27"/>
                <c:pt idx="0">
                  <c:v>1.0</c:v>
                </c:pt>
                <c:pt idx="1">
                  <c:v>1.0</c:v>
                </c:pt>
                <c:pt idx="2">
                  <c:v>1.0</c:v>
                </c:pt>
                <c:pt idx="3">
                  <c:v>1.0</c:v>
                </c:pt>
                <c:pt idx="4">
                  <c:v>1.0</c:v>
                </c:pt>
                <c:pt idx="5">
                  <c:v>1.0</c:v>
                </c:pt>
                <c:pt idx="6">
                  <c:v>1.0</c:v>
                </c:pt>
                <c:pt idx="7">
                  <c:v>1.0</c:v>
                </c:pt>
                <c:pt idx="8">
                  <c:v>1.0</c:v>
                </c:pt>
                <c:pt idx="9">
                  <c:v>1.0</c:v>
                </c:pt>
                <c:pt idx="10">
                  <c:v>2.0</c:v>
                </c:pt>
                <c:pt idx="11">
                  <c:v>2.0</c:v>
                </c:pt>
                <c:pt idx="12">
                  <c:v>2.0</c:v>
                </c:pt>
                <c:pt idx="13">
                  <c:v>2.0</c:v>
                </c:pt>
                <c:pt idx="14">
                  <c:v>2.0</c:v>
                </c:pt>
                <c:pt idx="15">
                  <c:v>2.0</c:v>
                </c:pt>
                <c:pt idx="16">
                  <c:v>3.0</c:v>
                </c:pt>
                <c:pt idx="17">
                  <c:v>3.0</c:v>
                </c:pt>
                <c:pt idx="18">
                  <c:v>3.0</c:v>
                </c:pt>
                <c:pt idx="19">
                  <c:v>3.0</c:v>
                </c:pt>
                <c:pt idx="20">
                  <c:v>4.0</c:v>
                </c:pt>
                <c:pt idx="21">
                  <c:v>5.0</c:v>
                </c:pt>
                <c:pt idx="22">
                  <c:v>6.0</c:v>
                </c:pt>
                <c:pt idx="23">
                  <c:v>7.0</c:v>
                </c:pt>
                <c:pt idx="24">
                  <c:v>10.0</c:v>
                </c:pt>
                <c:pt idx="25">
                  <c:v>20.0</c:v>
                </c:pt>
                <c:pt idx="26">
                  <c:v>100.0</c:v>
                </c:pt>
              </c:numCache>
            </c:numRef>
          </c:val>
          <c:smooth val="0"/>
          <c:extLst xmlns:c16r2="http://schemas.microsoft.com/office/drawing/2015/06/chart">
            <c:ext xmlns:c16="http://schemas.microsoft.com/office/drawing/2014/chart" uri="{C3380CC4-5D6E-409C-BE32-E72D297353CC}">
              <c16:uniqueId val="{00000000-CFE3-4C93-91C3-8A90C9341BBA}"/>
            </c:ext>
          </c:extLst>
        </c:ser>
        <c:dLbls>
          <c:showLegendKey val="0"/>
          <c:showVal val="0"/>
          <c:showCatName val="0"/>
          <c:showSerName val="0"/>
          <c:showPercent val="0"/>
          <c:showBubbleSize val="0"/>
        </c:dLbls>
        <c:smooth val="0"/>
        <c:axId val="-826491408"/>
        <c:axId val="-826487312"/>
      </c:lineChart>
      <c:catAx>
        <c:axId val="-826491408"/>
        <c:scaling>
          <c:orientation val="minMax"/>
        </c:scaling>
        <c:delete val="0"/>
        <c:axPos val="b"/>
        <c:numFmt formatCode="General" sourceLinked="0"/>
        <c:majorTickMark val="out"/>
        <c:minorTickMark val="none"/>
        <c:tickLblPos val="nextTo"/>
        <c:crossAx val="-826487312"/>
        <c:crosses val="autoZero"/>
        <c:auto val="1"/>
        <c:lblAlgn val="ctr"/>
        <c:lblOffset val="100"/>
        <c:noMultiLvlLbl val="0"/>
      </c:catAx>
      <c:valAx>
        <c:axId val="-826487312"/>
        <c:scaling>
          <c:orientation val="minMax"/>
        </c:scaling>
        <c:delete val="1"/>
        <c:axPos val="l"/>
        <c:majorGridlines/>
        <c:numFmt formatCode="General" sourceLinked="1"/>
        <c:majorTickMark val="out"/>
        <c:minorTickMark val="none"/>
        <c:tickLblPos val="nextTo"/>
        <c:crossAx val="-82649140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34475077-A074-4E8C-B45E-964494945228}" type="datetimeFigureOut">
              <a:rPr lang="en-US"/>
              <a:t>1/12/18</a:t>
            </a:fld>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DE4C80B-8910-445E-8D30-7A590951118B}" type="slidenum">
              <a:rPr/>
              <a:t>‹#›</a:t>
            </a:fld>
            <a:endParaRPr/>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A2B48A4-4B96-49F4-8C25-4C9D06114B2C}" type="datetimeFigureOut">
              <a:rPr lang="en-US"/>
              <a:t>1/12/18</a:t>
            </a:fld>
            <a:endParaRPr/>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701040" y="4473893"/>
            <a:ext cx="5608320" cy="3137535"/>
          </a:xfrm>
          <a:prstGeom prst="rect">
            <a:avLst/>
          </a:prstGeom>
        </p:spPr>
        <p:txBody>
          <a:bodyPr vert="horz" lIns="93177" tIns="46589" rIns="93177" bIns="4658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D81F1E7-4EFD-4BFF-B438-FCD52FD36B17}" type="slidenum">
              <a:rPr/>
              <a:t>‹#›</a:t>
            </a:fld>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 Id="rId3" Type="http://schemas.openxmlformats.org/officeDocument/2006/relationships/hyperlink" Target="https://youtu.be/dAIQeTeMJ-I"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s://en.m.wikipedia.org/wiki/Anterior_cingulate_cortex"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Neuron</a:t>
            </a:r>
            <a:r>
              <a:rPr lang="en-US" baseline="0"/>
              <a:t> Image: </a:t>
            </a:r>
            <a:r>
              <a:rPr lang="en-US"/>
              <a:t>http://cdn1.collective-evolution.com/assets/uploads/2012/11/FEATURE.jpg</a:t>
            </a:r>
          </a:p>
        </p:txBody>
      </p:sp>
      <p:sp>
        <p:nvSpPr>
          <p:cNvPr id="4" name="Slide Number Placeholder 3"/>
          <p:cNvSpPr>
            <a:spLocks noGrp="1"/>
          </p:cNvSpPr>
          <p:nvPr>
            <p:ph type="sldNum" sz="quarter" idx="10"/>
          </p:nvPr>
        </p:nvSpPr>
        <p:spPr/>
        <p:txBody>
          <a:bodyPr/>
          <a:lstStyle/>
          <a:p>
            <a:fld id="{5D81F1E7-4EFD-4BFF-B438-FCD52FD36B17}" type="slidenum">
              <a:rPr lang="en-US" smtClean="0"/>
              <a:t>1</a:t>
            </a:fld>
            <a:endParaRPr lang="en-US"/>
          </a:p>
        </p:txBody>
      </p:sp>
    </p:spTree>
    <p:extLst>
      <p:ext uri="{BB962C8B-B14F-4D97-AF65-F5344CB8AC3E}">
        <p14:creationId xmlns:p14="http://schemas.microsoft.com/office/powerpoint/2010/main" val="2567296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https://www.youtube.com/watch?v=PQcmw15rzkA</a:t>
            </a:r>
          </a:p>
        </p:txBody>
      </p:sp>
      <p:sp>
        <p:nvSpPr>
          <p:cNvPr id="4" name="Slide Number Placeholder 3"/>
          <p:cNvSpPr>
            <a:spLocks noGrp="1"/>
          </p:cNvSpPr>
          <p:nvPr>
            <p:ph type="sldNum" sz="quarter" idx="10"/>
          </p:nvPr>
        </p:nvSpPr>
        <p:spPr/>
        <p:txBody>
          <a:bodyPr/>
          <a:lstStyle/>
          <a:p>
            <a:fld id="{5D81F1E7-4EFD-4BFF-B438-FCD52FD36B17}" type="slidenum">
              <a:rPr lang="en-US" smtClean="0"/>
              <a:t>11</a:t>
            </a:fld>
            <a:endParaRPr lang="en-US"/>
          </a:p>
        </p:txBody>
      </p:sp>
    </p:spTree>
    <p:extLst>
      <p:ext uri="{BB962C8B-B14F-4D97-AF65-F5344CB8AC3E}">
        <p14:creationId xmlns:p14="http://schemas.microsoft.com/office/powerpoint/2010/main" val="2114626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When a neuron receives a signal at the dendrite end,</a:t>
            </a:r>
            <a:r>
              <a:rPr lang="en-US" baseline="0"/>
              <a:t> the chemical message is changed to an electrical pulse</a:t>
            </a:r>
            <a:r>
              <a:rPr lang="en-US"/>
              <a:t>.  At the beginning of the axon, all these electrical pulses are summed up, and if it reaches</a:t>
            </a:r>
            <a:r>
              <a:rPr lang="en-US" baseline="0"/>
              <a:t> a critical threshold, it fires a signal </a:t>
            </a:r>
            <a:r>
              <a:rPr lang="en-US"/>
              <a:t> that travels down the</a:t>
            </a:r>
            <a:r>
              <a:rPr lang="en-US" baseline="0"/>
              <a:t> axon.  The myelin increases the speed of this electrical signal.  (It’s important to know that brains are not fully myelinated until you’re in your early 20s!)  </a:t>
            </a:r>
            <a:r>
              <a:rPr lang="en-US"/>
              <a:t>When that pulse reaches the terminal, it causes the release of neurotransmitters that diffuse across the space between the two neurons. When enough excitatory neurotransmitters dock on dendrite on the</a:t>
            </a:r>
            <a:r>
              <a:rPr lang="en-US" baseline="0"/>
              <a:t> post synaptic neuron</a:t>
            </a:r>
            <a:r>
              <a:rPr lang="en-US"/>
              <a:t>, it triggers electrical pulses that shoots down the next</a:t>
            </a:r>
            <a:r>
              <a:rPr lang="en-US" baseline="0"/>
              <a:t> axon.  After docking on the post synaptic neuron, </a:t>
            </a:r>
            <a:r>
              <a:rPr lang="en-US"/>
              <a:t> neurotransmitters then float away and are recycled back into the pre-synaptic neuron’s axon terminals. </a:t>
            </a:r>
            <a:r>
              <a:rPr lang="en-US" b="1"/>
              <a:t>Communication between</a:t>
            </a:r>
            <a:r>
              <a:rPr lang="en-US" b="1" baseline="0"/>
              <a:t> neurons </a:t>
            </a:r>
            <a:r>
              <a:rPr lang="en-US" b="1"/>
              <a:t>is an  chemical process.</a:t>
            </a:r>
          </a:p>
          <a:p>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t>ASK FOR 3 VOLUNTEERS TO DRESS UP AS NEURONS!</a:t>
            </a:r>
            <a:r>
              <a:rPr lang="en-US" baseline="0"/>
              <a:t>      </a:t>
            </a:r>
            <a:r>
              <a:rPr lang="en-US"/>
              <a:t>Have volunteers demo this after explanation.</a:t>
            </a:r>
          </a:p>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12</a:t>
            </a:fld>
            <a:endParaRPr lang="en-US"/>
          </a:p>
        </p:txBody>
      </p:sp>
    </p:spTree>
    <p:extLst>
      <p:ext uri="{BB962C8B-B14F-4D97-AF65-F5344CB8AC3E}">
        <p14:creationId xmlns:p14="http://schemas.microsoft.com/office/powerpoint/2010/main" val="3990758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a:t>
            </a:r>
            <a:r>
              <a:rPr lang="en-US" baseline="0" dirty="0" smtClean="0"/>
              <a:t> http://</a:t>
            </a:r>
            <a:r>
              <a:rPr lang="en-US" baseline="0" dirty="0" err="1" smtClean="0"/>
              <a:t>www.brainfacts.org</a:t>
            </a:r>
            <a:r>
              <a:rPr lang="en-US" baseline="0" dirty="0" smtClean="0"/>
              <a:t>/thinking-sensing-and-behaving/learning-and-memory/2014/image-of-the-week-the-structure-of-memory</a:t>
            </a:r>
          </a:p>
          <a:p>
            <a:endParaRPr lang="en-US" baseline="0" dirty="0" smtClean="0"/>
          </a:p>
          <a:p>
            <a:r>
              <a:rPr lang="en-US" baseline="0" dirty="0" smtClean="0"/>
              <a:t>This is an image of two mouse neurons, and you can see the branches of the dendrites are covered with little knobs. They’re called spines, and they are where the dendrites grow to reach the terminals of other neurons.</a:t>
            </a:r>
            <a:endParaRPr lang="en-US" dirty="0" smtClean="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uk-UA" smtClean="0"/>
              <a:t>13</a:t>
            </a:fld>
            <a:endParaRPr lang="uk-UA"/>
          </a:p>
        </p:txBody>
      </p:sp>
    </p:spTree>
    <p:extLst>
      <p:ext uri="{BB962C8B-B14F-4D97-AF65-F5344CB8AC3E}">
        <p14:creationId xmlns:p14="http://schemas.microsoft.com/office/powerpoint/2010/main" val="8343520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a:t>
            </a:r>
            <a:r>
              <a:rPr lang="en-US" dirty="0" err="1"/>
              <a:t>blogs.scientificamerican.com</a:t>
            </a:r>
            <a:r>
              <a:rPr lang="en-US" dirty="0"/>
              <a:t>/observations/files/2012/04/Screen-shot-2012-04-16-at-5.06.35-PM.png</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a:t>
            </a:r>
            <a:r>
              <a:rPr lang="en-US" baseline="0" dirty="0" smtClean="0"/>
              <a:t> is a real, live neuron growing new spines. They are growing toward neurotransmitter molecules. Notice that the spine by the blue arrow starts out long and thin, but then thickens over time. The neuron is building bridges to reach another active neuron, which is what happens in our brains when we learn. We are literally building learning connections. </a:t>
            </a:r>
            <a:endParaRPr lang="en-US" dirty="0" smtClean="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14</a:t>
            </a:fld>
            <a:endParaRPr lang="en-US"/>
          </a:p>
        </p:txBody>
      </p:sp>
    </p:spTree>
    <p:extLst>
      <p:ext uri="{BB962C8B-B14F-4D97-AF65-F5344CB8AC3E}">
        <p14:creationId xmlns:p14="http://schemas.microsoft.com/office/powerpoint/2010/main" val="1218903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
            </a:r>
            <a:r>
              <a:rPr lang="en-US" dirty="0" smtClean="0"/>
              <a:t>source: http://</a:t>
            </a:r>
            <a:r>
              <a:rPr lang="en-US" dirty="0" err="1" smtClean="0"/>
              <a:t>news.ucsc.edu</a:t>
            </a:r>
            <a:r>
              <a:rPr lang="en-US" dirty="0" smtClean="0"/>
              <a:t>/2009/11/3413.html</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Learning is not just about building new connections, though. The</a:t>
            </a:r>
            <a:r>
              <a:rPr lang="en-US" baseline="0" dirty="0" smtClean="0"/>
              <a:t> yellow spines are new ones growing and developing; the blue spines show the opposite, existing spines that disappear. This is called pruning, and they are going away because they aren’t being used. Neural connections are a literal “use it or lose it” proposition. One of the heaviest times of pruning is adolescence, with young teenagers starting out with twice as many connections as they will retain as adults. That’s why the patterns established as teenagers are so profound. </a:t>
            </a:r>
            <a:endParaRPr lang="en-US" dirty="0" smtClean="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15</a:t>
            </a:fld>
            <a:endParaRPr lang="en-US"/>
          </a:p>
        </p:txBody>
      </p:sp>
    </p:spTree>
    <p:extLst>
      <p:ext uri="{BB962C8B-B14F-4D97-AF65-F5344CB8AC3E}">
        <p14:creationId xmlns:p14="http://schemas.microsoft.com/office/powerpoint/2010/main" val="526349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16</a:t>
            </a:fld>
            <a:endParaRPr lang="en-US"/>
          </a:p>
        </p:txBody>
      </p:sp>
    </p:spTree>
    <p:extLst>
      <p:ext uri="{BB962C8B-B14F-4D97-AF65-F5344CB8AC3E}">
        <p14:creationId xmlns:p14="http://schemas.microsoft.com/office/powerpoint/2010/main" val="3273454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Growing new spines on a dendrite </a:t>
            </a:r>
            <a:r>
              <a:rPr lang="en-US" baseline="0" dirty="0" smtClean="0"/>
              <a:t>provides more receptor sites for neurotransmitters to land. The triggering of the downstream neuron happens not from a single molecule of neurotransmitter, but from a certain quantity of sites being triggered. By having more sites, it is easier to reach that trigger point. </a:t>
            </a:r>
            <a:endParaRPr lang="en-US" dirty="0" smtClean="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17</a:t>
            </a:fld>
            <a:endParaRPr lang="en-US"/>
          </a:p>
        </p:txBody>
      </p:sp>
    </p:spTree>
    <p:extLst>
      <p:ext uri="{BB962C8B-B14F-4D97-AF65-F5344CB8AC3E}">
        <p14:creationId xmlns:p14="http://schemas.microsoft.com/office/powerpoint/2010/main" val="1114641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a:t>
            </a:r>
            <a:r>
              <a:rPr lang="en-US" dirty="0"/>
              <a:t>://</a:t>
            </a:r>
            <a:r>
              <a:rPr lang="en-US" dirty="0" err="1" smtClean="0"/>
              <a:t>www.appsychology.com</a:t>
            </a:r>
            <a:r>
              <a:rPr lang="en-US" dirty="0" smtClean="0"/>
              <a:t>/Book/Biological/</a:t>
            </a:r>
            <a:r>
              <a:rPr lang="en-US" dirty="0" err="1" smtClean="0"/>
              <a:t>Biologypics</a:t>
            </a:r>
            <a:r>
              <a:rPr lang="en-US" dirty="0" smtClean="0"/>
              <a:t>/clip_image002.jpg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One part of the neuron I didn’t mention</a:t>
            </a:r>
            <a:r>
              <a:rPr lang="en-US" baseline="0" dirty="0" smtClean="0"/>
              <a:t> was the myelin sheath. These are deposits of fat on the axon that act like the insulation on an electrical wire. They increase the speed and strength of the signal that travels down the neuron. The amount of myelin is impacted by diet (it’s one reason that babies have high-fat diets), but most importantly through normal development and repeated firing of the neuron. It’s another part of neurological development enhanced by repetition and practice. (It’s also the “white matter” of the brain.)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We’ll come back to myelin when we talk about the parts of the brain.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18</a:t>
            </a:fld>
            <a:endParaRPr lang="en-US"/>
          </a:p>
        </p:txBody>
      </p:sp>
    </p:spTree>
    <p:extLst>
      <p:ext uri="{BB962C8B-B14F-4D97-AF65-F5344CB8AC3E}">
        <p14:creationId xmlns:p14="http://schemas.microsoft.com/office/powerpoint/2010/main" val="691210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https://</a:t>
            </a:r>
            <a:r>
              <a:rPr lang="en-US" dirty="0" err="1"/>
              <a:t>upload.wikimedia.org</a:t>
            </a:r>
            <a:r>
              <a:rPr lang="en-US" dirty="0"/>
              <a:t>/</a:t>
            </a:r>
            <a:r>
              <a:rPr lang="en-US" dirty="0" err="1"/>
              <a:t>wikipedia</a:t>
            </a:r>
            <a:r>
              <a:rPr lang="en-US" dirty="0"/>
              <a:t>/commons/4/48/</a:t>
            </a:r>
            <a:r>
              <a:rPr lang="en-US" dirty="0" err="1"/>
              <a:t>Saltatory_Conduction.gif</a:t>
            </a:r>
            <a:r>
              <a:rPr lang="en-US" dirty="0"/>
              <a:t> showing how myelin</a:t>
            </a:r>
            <a:r>
              <a:rPr lang="en-US" baseline="0" dirty="0"/>
              <a:t> improves electrical transmission down the axon</a:t>
            </a:r>
            <a:r>
              <a:rPr lang="en-US" baseline="0" dirty="0" smtClean="0"/>
              <a:t>.</a:t>
            </a:r>
          </a:p>
          <a:p>
            <a:endParaRPr lang="en-US" baseline="0" dirty="0" smtClean="0"/>
          </a:p>
          <a:p>
            <a:r>
              <a:rPr lang="en-US" baseline="0" dirty="0" smtClean="0"/>
              <a:t>This image shows how dramatically myelin can effect the neuron signal. A myelinated neuron transmits information up to ten times faster! Multiple sclerosis is a disease that attacks the myelin of muscle neurons, which is why it has such devastating impact on mobility.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19</a:t>
            </a:fld>
            <a:endParaRPr lang="en-US"/>
          </a:p>
        </p:txBody>
      </p:sp>
    </p:spTree>
    <p:extLst>
      <p:ext uri="{BB962C8B-B14F-4D97-AF65-F5344CB8AC3E}">
        <p14:creationId xmlns:p14="http://schemas.microsoft.com/office/powerpoint/2010/main" val="42113490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smtClean="0"/>
              <a:t>commons.wikimedia.org</a:t>
            </a:r>
            <a:r>
              <a:rPr lang="en-US" dirty="0" smtClean="0"/>
              <a:t>/wiki/</a:t>
            </a:r>
            <a:r>
              <a:rPr lang="en-US" dirty="0" err="1" smtClean="0"/>
              <a:t>File:Dog.in.sleep.jpg</a:t>
            </a:r>
            <a:endParaRPr lang="en-US" dirty="0" smtClean="0"/>
          </a:p>
          <a:p>
            <a:endParaRPr lang="en-US" dirty="0" smtClean="0"/>
          </a:p>
          <a:p>
            <a:r>
              <a:rPr lang="en-US" dirty="0" smtClean="0"/>
              <a:t>What can we do to improve neuron</a:t>
            </a:r>
            <a:r>
              <a:rPr lang="en-US" baseline="0" dirty="0" smtClean="0"/>
              <a:t> connections? Sleep is #1. Spines consolidate during sleep, and lack of sleep can seriously impact the learning from the day before.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20</a:t>
            </a:fld>
            <a:endParaRPr lang="en-US"/>
          </a:p>
        </p:txBody>
      </p:sp>
    </p:spTree>
    <p:extLst>
      <p:ext uri="{BB962C8B-B14F-4D97-AF65-F5344CB8AC3E}">
        <p14:creationId xmlns:p14="http://schemas.microsoft.com/office/powerpoint/2010/main" val="3907856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You’re brain is buzzing right now from all of the</a:t>
            </a:r>
            <a:r>
              <a:rPr lang="en-US" baseline="0"/>
              <a:t> excitement and stimulation of this conference. We’re going to start this session with sixty seconds of quiet to help you focus. For the next minute just close your eyes and take slow, deep breaths, concentrating just on the sensation of the air entering and leaving. I’ll set a timer.</a:t>
            </a:r>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2</a:t>
            </a:fld>
            <a:endParaRPr lang="en-US"/>
          </a:p>
        </p:txBody>
      </p:sp>
    </p:spTree>
    <p:extLst>
      <p:ext uri="{BB962C8B-B14F-4D97-AF65-F5344CB8AC3E}">
        <p14:creationId xmlns:p14="http://schemas.microsoft.com/office/powerpoint/2010/main" val="2622769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Repetition</a:t>
            </a:r>
            <a:r>
              <a:rPr lang="en-US" baseline="0" dirty="0" smtClean="0"/>
              <a:t> is critical to learning facts and skills, particularly repetition with good coaching or feedback.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uk-UA" smtClean="0"/>
              <a:t>21</a:t>
            </a:fld>
            <a:endParaRPr lang="uk-UA"/>
          </a:p>
        </p:txBody>
      </p:sp>
    </p:spTree>
    <p:extLst>
      <p:ext uri="{BB962C8B-B14F-4D97-AF65-F5344CB8AC3E}">
        <p14:creationId xmlns:p14="http://schemas.microsoft.com/office/powerpoint/2010/main" val="4518466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Exercise is important as well. Aerobic exercise generates Brain Derived</a:t>
            </a:r>
            <a:r>
              <a:rPr lang="en-US" baseline="0" dirty="0" smtClean="0"/>
              <a:t> Neurotropic Factor, which enhances neuron growth.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uk-UA" smtClean="0"/>
              <a:t>22</a:t>
            </a:fld>
            <a:endParaRPr lang="uk-UA"/>
          </a:p>
        </p:txBody>
      </p:sp>
    </p:spTree>
    <p:extLst>
      <p:ext uri="{BB962C8B-B14F-4D97-AF65-F5344CB8AC3E}">
        <p14:creationId xmlns:p14="http://schemas.microsoft.com/office/powerpoint/2010/main" val="2864129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Stress damages</a:t>
            </a:r>
            <a:r>
              <a:rPr lang="en-US" baseline="0" dirty="0" smtClean="0"/>
              <a:t> new neuron spines, or prevents them from forming.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uk-UA" smtClean="0"/>
              <a:t>23</a:t>
            </a:fld>
            <a:endParaRPr lang="uk-UA"/>
          </a:p>
        </p:txBody>
      </p:sp>
    </p:spTree>
    <p:extLst>
      <p:ext uri="{BB962C8B-B14F-4D97-AF65-F5344CB8AC3E}">
        <p14:creationId xmlns:p14="http://schemas.microsoft.com/office/powerpoint/2010/main" val="13642468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a:t>
            </a:r>
            <a:r>
              <a:rPr lang="en-US" baseline="0" dirty="0"/>
              <a:t> https://</a:t>
            </a:r>
            <a:r>
              <a:rPr lang="en-US" baseline="0" dirty="0" err="1" smtClean="0"/>
              <a:t>www.flickr.com</a:t>
            </a:r>
            <a:r>
              <a:rPr lang="en-US" baseline="0" dirty="0" smtClean="0"/>
              <a:t>/photos/</a:t>
            </a:r>
            <a:r>
              <a:rPr lang="en-US" baseline="0" dirty="0" err="1" smtClean="0"/>
              <a:t>lentzstudios</a:t>
            </a:r>
            <a:r>
              <a:rPr lang="en-US" baseline="0" dirty="0" smtClean="0"/>
              <a:t>/3884839779</a:t>
            </a:r>
          </a:p>
          <a:p>
            <a:endParaRPr lang="en-US" baseline="0" dirty="0" smtClean="0"/>
          </a:p>
          <a:p>
            <a:r>
              <a:rPr lang="en-US" baseline="0" dirty="0" smtClean="0"/>
              <a:t>Boredom is a form of stress!</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24</a:t>
            </a:fld>
            <a:endParaRPr lang="en-US"/>
          </a:p>
        </p:txBody>
      </p:sp>
    </p:spTree>
    <p:extLst>
      <p:ext uri="{BB962C8B-B14F-4D97-AF65-F5344CB8AC3E}">
        <p14:creationId xmlns:p14="http://schemas.microsoft.com/office/powerpoint/2010/main" val="3288326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25</a:t>
            </a:fld>
            <a:endParaRPr lang="en-US"/>
          </a:p>
        </p:txBody>
      </p:sp>
    </p:spTree>
    <p:extLst>
      <p:ext uri="{BB962C8B-B14F-4D97-AF65-F5344CB8AC3E}">
        <p14:creationId xmlns:p14="http://schemas.microsoft.com/office/powerpoint/2010/main" val="16931928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26</a:t>
            </a:fld>
            <a:endParaRPr lang="en-US"/>
          </a:p>
        </p:txBody>
      </p:sp>
    </p:spTree>
    <p:extLst>
      <p:ext uri="{BB962C8B-B14F-4D97-AF65-F5344CB8AC3E}">
        <p14:creationId xmlns:p14="http://schemas.microsoft.com/office/powerpoint/2010/main" val="3854270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adapted from this video</a:t>
            </a:r>
            <a:r>
              <a:rPr lang="en-US" baseline="0"/>
              <a:t> by Dave Crenshaw - https://www.youtube.com/watch?v=BCeGKxz3Q8Q</a:t>
            </a:r>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27</a:t>
            </a:fld>
            <a:endParaRPr lang="en-US"/>
          </a:p>
        </p:txBody>
      </p:sp>
    </p:spTree>
    <p:extLst>
      <p:ext uri="{BB962C8B-B14F-4D97-AF65-F5344CB8AC3E}">
        <p14:creationId xmlns:p14="http://schemas.microsoft.com/office/powerpoint/2010/main" val="16955650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28</a:t>
            </a:fld>
            <a:endParaRPr lang="en-US"/>
          </a:p>
        </p:txBody>
      </p:sp>
    </p:spTree>
    <p:extLst>
      <p:ext uri="{BB962C8B-B14F-4D97-AF65-F5344CB8AC3E}">
        <p14:creationId xmlns:p14="http://schemas.microsoft.com/office/powerpoint/2010/main" val="30825534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go back to those connected neurons. The networks of connections between neurons is increasingly recognized as the fundamental framework of brain function. In the same way that understanding the genome of our DNA has led to leaps in understandings of genetics and health, understanding the "Connectome" is now seen as key to understanding the brain. </a:t>
            </a:r>
          </a:p>
          <a:p>
            <a:endParaRPr lang="en-US"/>
          </a:p>
          <a:p>
            <a:r>
              <a:rPr lang="en-US"/>
              <a:t>With new sensing and imaging technologies, it is now possible to view the connectome in action, in real time. [</a:t>
            </a:r>
            <a:r>
              <a:rPr lang="en-US" u="sng">
                <a:hlinkClick r:id="rId3"/>
              </a:rPr>
              <a:t>https://youtu.be/dAIQeTeMJ-I</a:t>
            </a:r>
            <a:r>
              <a:rPr lang="en-US"/>
              <a:t>] How complex is this? The brain contains roughly 86 billion neurons, and somewhere around one quadrillion synapses. </a:t>
            </a:r>
          </a:p>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29</a:t>
            </a:fld>
            <a:endParaRPr lang="en-US"/>
          </a:p>
        </p:txBody>
      </p:sp>
    </p:spTree>
    <p:extLst>
      <p:ext uri="{BB962C8B-B14F-4D97-AF65-F5344CB8AC3E}">
        <p14:creationId xmlns:p14="http://schemas.microsoft.com/office/powerpoint/2010/main" val="42410081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https://www.youtube.com/watch?v=6Sz-l6RDrvU</a:t>
            </a:r>
          </a:p>
        </p:txBody>
      </p:sp>
      <p:sp>
        <p:nvSpPr>
          <p:cNvPr id="4" name="Slide Number Placeholder 3"/>
          <p:cNvSpPr>
            <a:spLocks noGrp="1"/>
          </p:cNvSpPr>
          <p:nvPr>
            <p:ph type="sldNum" sz="quarter" idx="10"/>
          </p:nvPr>
        </p:nvSpPr>
        <p:spPr/>
        <p:txBody>
          <a:bodyPr/>
          <a:lstStyle/>
          <a:p>
            <a:fld id="{5D81F1E7-4EFD-4BFF-B438-FCD52FD36B17}" type="slidenum">
              <a:rPr lang="en-US" smtClean="0"/>
              <a:t>30</a:t>
            </a:fld>
            <a:endParaRPr lang="en-US"/>
          </a:p>
        </p:txBody>
      </p:sp>
    </p:spTree>
    <p:extLst>
      <p:ext uri="{BB962C8B-B14F-4D97-AF65-F5344CB8AC3E}">
        <p14:creationId xmlns:p14="http://schemas.microsoft.com/office/powerpoint/2010/main" val="1346943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3</a:t>
            </a:fld>
            <a:endParaRPr lang="en-US"/>
          </a:p>
        </p:txBody>
      </p:sp>
    </p:spTree>
    <p:extLst>
      <p:ext uri="{BB962C8B-B14F-4D97-AF65-F5344CB8AC3E}">
        <p14:creationId xmlns:p14="http://schemas.microsoft.com/office/powerpoint/2010/main" val="24925924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http://upload.wikimedia.org/wikipedia/commons/f/fe/14th-century_painters_-_Diagram_of_the_brain_-_WGA15761.jpg</a:t>
            </a:r>
          </a:p>
        </p:txBody>
      </p:sp>
      <p:sp>
        <p:nvSpPr>
          <p:cNvPr id="4" name="Slide Number Placeholder 3"/>
          <p:cNvSpPr>
            <a:spLocks noGrp="1"/>
          </p:cNvSpPr>
          <p:nvPr>
            <p:ph type="sldNum" sz="quarter" idx="10"/>
          </p:nvPr>
        </p:nvSpPr>
        <p:spPr/>
        <p:txBody>
          <a:bodyPr/>
          <a:lstStyle/>
          <a:p>
            <a:fld id="{5D81F1E7-4EFD-4BFF-B438-FCD52FD36B17}" type="slidenum">
              <a:rPr lang="en-US" smtClean="0"/>
              <a:t>31</a:t>
            </a:fld>
            <a:endParaRPr lang="en-US"/>
          </a:p>
        </p:txBody>
      </p:sp>
    </p:spTree>
    <p:extLst>
      <p:ext uri="{BB962C8B-B14F-4D97-AF65-F5344CB8AC3E}">
        <p14:creationId xmlns:p14="http://schemas.microsoft.com/office/powerpoint/2010/main" val="27618330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pre-frontal cortex is where you do your basic thinking. It's the part of your brain that is (hopefully) engaged now with your awareness. It's the part of the brain we want the students using when they think, plan, and make choices. We know now that this is the last part of the brain to finish developing, often not until 23 or 24 years old. (Even</a:t>
            </a:r>
            <a:r>
              <a:rPr lang="en-US" baseline="0"/>
              <a:t> older with some males, which will surprise no female.) </a:t>
            </a:r>
            <a:r>
              <a:rPr lang="en-US"/>
              <a:t>There’s a </a:t>
            </a:r>
            <a:r>
              <a:rPr lang="en-US" i="1"/>
              <a:t>reason</a:t>
            </a:r>
            <a:r>
              <a:rPr lang="en-US"/>
              <a:t> kids don’t seem to think like us. They don’t.</a:t>
            </a:r>
          </a:p>
          <a:p>
            <a:r>
              <a:rPr lang="en-US"/>
              <a:t>It does not always perform at the same level. The PFC (as neuroscientists like to call it) is sensitive to a variety of factors. We’ll come back to this.</a:t>
            </a:r>
          </a:p>
          <a:p>
            <a:endParaRPr lang="en-US"/>
          </a:p>
          <a:p>
            <a:r>
              <a:rPr lang="en-US"/>
              <a:t>This and the following images are from the</a:t>
            </a:r>
            <a:r>
              <a:rPr lang="en-US" baseline="0"/>
              <a:t> iPad App 3D Brain from Cold Spring Harbor Labs. There is a free and an HD pay version. (99 cents!)</a:t>
            </a:r>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32</a:t>
            </a:fld>
            <a:endParaRPr lang="en-US"/>
          </a:p>
        </p:txBody>
      </p:sp>
    </p:spTree>
    <p:extLst>
      <p:ext uri="{BB962C8B-B14F-4D97-AF65-F5344CB8AC3E}">
        <p14:creationId xmlns:p14="http://schemas.microsoft.com/office/powerpoint/2010/main" val="4403731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major system to understand is the limbic system. This is the part of the brain that deals with emotion and - interestingly enough - memory formation. Two critical parts are the amygdala and the hippocampus, one</a:t>
            </a:r>
            <a:r>
              <a:rPr lang="en-US" baseline="0" dirty="0"/>
              <a:t> of each on opposite sides of the brain</a:t>
            </a:r>
            <a:r>
              <a:rPr lang="en-US" dirty="0"/>
              <a:t>. The amygdala is one of the parts of the brain that manages your emotions.. The hippocampus is involved in the storage and retrieval of long-term memories, as well as routing information to the PFC. </a:t>
            </a:r>
          </a:p>
          <a:p>
            <a:r>
              <a:rPr lang="en-US" dirty="0"/>
              <a:t>If your limbic system is mildly engaged, it makes you more alert and focused. The neurotransmitters and hormones that are released enhance memory formation and cognitive function. This is what is happening with students when they are engaged and challenged. </a:t>
            </a:r>
          </a:p>
          <a:p>
            <a:r>
              <a:rPr lang="en-US" dirty="0"/>
              <a:t>However, if the amygdala gets overstimulated, particularly by stress or fear, the neurotransmitters and hormones that are released in the system are the type that engage your automatic body systems - heart rate, breathing, eye dilation, blood flow - to get you ready for fight, flight, or freeze. They are not the same kinds of neurotransmitters used by your pre-frontal cortex, and the sending of information to the PFC from the hippocampus is blocked, as is access to memory. When you are really upset, the thinking part of your brain is shut down, and the reacting part of your brain is powered up.  </a:t>
            </a:r>
          </a:p>
          <a:p>
            <a:r>
              <a:rPr lang="en-US" dirty="0"/>
              <a:t>Have you (or your students) ever done anything when you were really upset and afterward thought "What was I thinking?" That's the problem. You weren't. You were reacting, and you were reacting at a time when your thinking ability was very limited. Dr. John </a:t>
            </a:r>
            <a:r>
              <a:rPr lang="en-US" dirty="0" err="1"/>
              <a:t>Gottman</a:t>
            </a:r>
            <a:r>
              <a:rPr lang="en-US" dirty="0"/>
              <a:t> of the University of Washington, an expert in how couples relate to each other, says quite directly that when you are in that kind of upset state, it’s simply impossible to be rational. Some researches call that the </a:t>
            </a:r>
            <a:r>
              <a:rPr lang="en-US" b="1" dirty="0"/>
              <a:t>amygdala hijack. </a:t>
            </a:r>
            <a:r>
              <a:rPr lang="en-US" dirty="0"/>
              <a:t>The only rational choice is to step away until you can calm down. </a:t>
            </a:r>
          </a:p>
          <a:p>
            <a:r>
              <a:rPr lang="en-US" dirty="0"/>
              <a:t>There’s a reason for this. From a strictly biological perspective, when you see that lion hiding in the grass, it’s not a time to be contemplative. It’s a time to act, and act quickly. But stressing students (and teachers, for that matter) puts their brain in the least effective mode for learning. </a:t>
            </a:r>
          </a:p>
          <a:p>
            <a:r>
              <a:rPr lang="en-US" dirty="0"/>
              <a:t>And it gets worse. Cortisol is one of the hormones that is released in your system when you are stressed, and one of the effects it has is to dissolve the little spikes that grow on your dendrites when they are trying to build new synapses. It melts your learning away. </a:t>
            </a:r>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33</a:t>
            </a:fld>
            <a:endParaRPr lang="en-US"/>
          </a:p>
        </p:txBody>
      </p:sp>
    </p:spTree>
    <p:extLst>
      <p:ext uri="{BB962C8B-B14F-4D97-AF65-F5344CB8AC3E}">
        <p14:creationId xmlns:p14="http://schemas.microsoft.com/office/powerpoint/2010/main" val="24153508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little stress improves performance,</a:t>
            </a:r>
            <a:r>
              <a:rPr lang="en-US" baseline="0"/>
              <a:t> but too much degrades it.</a:t>
            </a:r>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34</a:t>
            </a:fld>
            <a:endParaRPr lang="en-US"/>
          </a:p>
        </p:txBody>
      </p:sp>
    </p:spTree>
    <p:extLst>
      <p:ext uri="{BB962C8B-B14F-4D97-AF65-F5344CB8AC3E}">
        <p14:creationId xmlns:p14="http://schemas.microsoft.com/office/powerpoint/2010/main" val="35114703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a:t>
            </a:r>
            <a:r>
              <a:rPr lang="en-US" baseline="0"/>
              <a:t> the front part of the stress curve, the function of the pre-frontal cortex is enhanced.</a:t>
            </a:r>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35</a:t>
            </a:fld>
            <a:endParaRPr lang="en-US"/>
          </a:p>
        </p:txBody>
      </p:sp>
    </p:spTree>
    <p:extLst>
      <p:ext uri="{BB962C8B-B14F-4D97-AF65-F5344CB8AC3E}">
        <p14:creationId xmlns:p14="http://schemas.microsoft.com/office/powerpoint/2010/main" val="20317771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a:t>
            </a:r>
            <a:r>
              <a:rPr lang="en-US" baseline="0"/>
              <a:t> the down side, the limbic system dominates and other reactive parts of the brain take over. The pre-frontal cortex bypassed in favor of more automatic responses.</a:t>
            </a:r>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36</a:t>
            </a:fld>
            <a:endParaRPr lang="en-US"/>
          </a:p>
        </p:txBody>
      </p:sp>
    </p:spTree>
    <p:extLst>
      <p:ext uri="{BB962C8B-B14F-4D97-AF65-F5344CB8AC3E}">
        <p14:creationId xmlns:p14="http://schemas.microsoft.com/office/powerpoint/2010/main" val="24072503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someone was upset, the right question</a:t>
            </a:r>
            <a:r>
              <a:rPr lang="en-US" baseline="0" dirty="0" smtClean="0"/>
              <a:t> is “Where were you thinking?”</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uk-UA" smtClean="0"/>
              <a:t>37</a:t>
            </a:fld>
            <a:endParaRPr lang="uk-UA"/>
          </a:p>
        </p:txBody>
      </p:sp>
    </p:spTree>
    <p:extLst>
      <p:ext uri="{BB962C8B-B14F-4D97-AF65-F5344CB8AC3E}">
        <p14:creationId xmlns:p14="http://schemas.microsoft.com/office/powerpoint/2010/main" val="9811639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complicate our lives as</a:t>
            </a:r>
            <a:r>
              <a:rPr lang="en-US" baseline="0"/>
              <a:t> teachers, each student has a different curve profile. What may be a positive challenge for one student can push another student under water. </a:t>
            </a:r>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38</a:t>
            </a:fld>
            <a:endParaRPr lang="en-US"/>
          </a:p>
        </p:txBody>
      </p:sp>
    </p:spTree>
    <p:extLst>
      <p:ext uri="{BB962C8B-B14F-4D97-AF65-F5344CB8AC3E}">
        <p14:creationId xmlns:p14="http://schemas.microsoft.com/office/powerpoint/2010/main" val="28757473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is a network</a:t>
            </a:r>
            <a:r>
              <a:rPr lang="en-US" baseline="0"/>
              <a:t> of structures in the brain stem called the reticular activating system, or thankfully RAS for short. This system is one of the core mechanisms for filtering sensory input. We can’t attend to all of the information flooding our senses at any one moment, and the RAS helps to decide what we are consciously aware of and what we aren’t‘.</a:t>
            </a:r>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39</a:t>
            </a:fld>
            <a:endParaRPr lang="en-US"/>
          </a:p>
        </p:txBody>
      </p:sp>
    </p:spTree>
    <p:extLst>
      <p:ext uri="{BB962C8B-B14F-4D97-AF65-F5344CB8AC3E}">
        <p14:creationId xmlns:p14="http://schemas.microsoft.com/office/powerpoint/2010/main" val="283546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are three primary kinds of information that the RAS will prioritize. </a:t>
            </a:r>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40</a:t>
            </a:fld>
            <a:endParaRPr lang="en-US"/>
          </a:p>
        </p:txBody>
      </p:sp>
    </p:spTree>
    <p:extLst>
      <p:ext uri="{BB962C8B-B14F-4D97-AF65-F5344CB8AC3E}">
        <p14:creationId xmlns:p14="http://schemas.microsoft.com/office/powerpoint/2010/main" val="2515159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cap="none">
                <a:solidFill>
                  <a:srgbClr val="7030A0"/>
                </a:solidFill>
                <a:latin typeface="Palatino Linotype" panose="02040502050505030304" pitchFamily="18" charset="0"/>
              </a:rPr>
              <a:t>The  “How Do I Learn” grant is funded by the NIH Blueprint for Neuroscience Research and administered by National Institute on Drug Abuse (NIDA), part of the National Institutes of Health.</a:t>
            </a:r>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t>This presentation is based on work that we have done for the last five years in the grant program How Do I Learn? Our</a:t>
            </a:r>
            <a:r>
              <a:rPr lang="en-US" baseline="0"/>
              <a:t> project is a partnership between various schools and departments at the University of Washington and Puget Sound ESD.  It is supported by a grant from the Blueprint for Neuroscience Research and is administered by the National Institute on Drug Abuse, part of the National Institute of Health. </a:t>
            </a:r>
            <a:r>
              <a:rPr lang="en-US"/>
              <a:t>The underlying concept is that if parents, students and teachers have a basic understanding of neuroscience and learning, they can use that knowledge to improve theirs</a:t>
            </a:r>
            <a:r>
              <a:rPr lang="en-US" baseline="0"/>
              <a:t> and others’</a:t>
            </a:r>
            <a:r>
              <a:rPr lang="en-US"/>
              <a:t> learning. </a:t>
            </a:r>
            <a:r>
              <a:rPr lang="en-US" baseline="0"/>
              <a:t> I have been doing grant work that focuses on neuroscience since the decade of the brain, some 20 years ago.  The </a:t>
            </a:r>
            <a:r>
              <a:rPr lang="en-US"/>
              <a:t>new technologies that allow for imaging and measuring activity in the brain</a:t>
            </a:r>
            <a:r>
              <a:rPr lang="en-US" baseline="0"/>
              <a:t> have allowed us to</a:t>
            </a:r>
            <a:r>
              <a:rPr lang="en-US"/>
              <a:t> learn</a:t>
            </a:r>
            <a:r>
              <a:rPr lang="en-US" baseline="0"/>
              <a:t> </a:t>
            </a:r>
            <a:r>
              <a:rPr lang="en-US"/>
              <a:t> more about the brain in the last twenty years than in the previous twenty centuries. </a:t>
            </a:r>
          </a:p>
          <a:p>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solidFill>
                  <a:srgbClr val="7030A0"/>
                </a:solidFill>
                <a:latin typeface="Palatino Linotype" panose="02040502050505030304" pitchFamily="18" charset="0"/>
              </a:rPr>
              <a:t>The  “How Do I Learn” grant is funded by the NIH Blueprint for Neuroscience Research and administered by National Institute on Drug Abuse (NIDA), part of the National Institutes of Health.</a:t>
            </a:r>
          </a:p>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4</a:t>
            </a:fld>
            <a:endParaRPr lang="en-US"/>
          </a:p>
        </p:txBody>
      </p:sp>
    </p:spTree>
    <p:extLst>
      <p:ext uri="{BB962C8B-B14F-4D97-AF65-F5344CB8AC3E}">
        <p14:creationId xmlns:p14="http://schemas.microsoft.com/office/powerpoint/2010/main" val="9665225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Novelty</a:t>
            </a:r>
            <a:r>
              <a:rPr lang="en-US" baseline="0" dirty="0" smtClean="0"/>
              <a:t> is one. New things grab out attention quickly. (A new kid in class is always the center of attention, for good and bad.) That’s part of the dreadfully addictive nature of smart phones – they are bottomless pits of novelty. </a:t>
            </a:r>
            <a:endParaRPr lang="en-US" dirty="0" smtClean="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41</a:t>
            </a:fld>
            <a:endParaRPr lang="en-US"/>
          </a:p>
        </p:txBody>
      </p:sp>
    </p:spTree>
    <p:extLst>
      <p:ext uri="{BB962C8B-B14F-4D97-AF65-F5344CB8AC3E}">
        <p14:creationId xmlns:p14="http://schemas.microsoft.com/office/powerpoint/2010/main" val="1169127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Things that we care about are also a high priority. When you</a:t>
            </a:r>
            <a:r>
              <a:rPr lang="en-US" baseline="0" dirty="0" smtClean="0"/>
              <a:t> are in a crowd of thousands of people, you can spot the face of a friend or family member, yet not be able to describe a single other face around them. </a:t>
            </a:r>
            <a:endParaRPr lang="en-US" dirty="0" smtClean="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42</a:t>
            </a:fld>
            <a:endParaRPr lang="en-US"/>
          </a:p>
        </p:txBody>
      </p:sp>
    </p:spTree>
    <p:extLst>
      <p:ext uri="{BB962C8B-B14F-4D97-AF65-F5344CB8AC3E}">
        <p14:creationId xmlns:p14="http://schemas.microsoft.com/office/powerpoint/2010/main" val="36750225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 many times have you been at a party, and all</a:t>
            </a:r>
            <a:r>
              <a:rPr lang="en-US" baseline="0" dirty="0" smtClean="0"/>
              <a:t> of the background discussion is simply a blur of white noise – until someone says your name, which will pop out of that meaningless buzz. That’s your RAS at work. </a:t>
            </a:r>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uk-UA" smtClean="0"/>
              <a:t>43</a:t>
            </a:fld>
            <a:endParaRPr lang="uk-UA"/>
          </a:p>
        </p:txBody>
      </p:sp>
    </p:spTree>
    <p:extLst>
      <p:ext uri="{BB962C8B-B14F-4D97-AF65-F5344CB8AC3E}">
        <p14:creationId xmlns:p14="http://schemas.microsoft.com/office/powerpoint/2010/main" val="3799081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a:t>
            </a:r>
            <a:r>
              <a:rPr lang="en-US" baseline="0" dirty="0" smtClean="0"/>
              <a:t> from https://</a:t>
            </a:r>
            <a:r>
              <a:rPr lang="en-US" baseline="0" dirty="0" err="1" smtClean="0"/>
              <a:t>en.wikipedia.org</a:t>
            </a:r>
            <a:r>
              <a:rPr lang="en-US" baseline="0" dirty="0" smtClean="0"/>
              <a:t>/wiki/Semi-</a:t>
            </a:r>
            <a:r>
              <a:rPr lang="en-US" baseline="0" dirty="0" err="1" smtClean="0"/>
              <a:t>automatic_firearm</a:t>
            </a:r>
            <a:endParaRPr lang="en-US" baseline="0"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highest priority is threat. Our brain’s first job is survival, so threat is always put at the top of the list. There is a psychological observation called the ”Weapons Effect,” which describes the observation that someone who has been held up at gunpoint can often describe the gun in greater detail than the person holding it.</a:t>
            </a:r>
            <a:endParaRPr lang="en-US" dirty="0" smtClean="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45</a:t>
            </a:fld>
            <a:endParaRPr lang="en-US"/>
          </a:p>
        </p:txBody>
      </p:sp>
    </p:spTree>
    <p:extLst>
      <p:ext uri="{BB962C8B-B14F-4D97-AF65-F5344CB8AC3E}">
        <p14:creationId xmlns:p14="http://schemas.microsoft.com/office/powerpoint/2010/main" val="4130126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/photos/micks-wildlife-macros/</a:t>
            </a:r>
          </a:p>
          <a:p>
            <a:endParaRPr lang="en-US" dirty="0" smtClean="0"/>
          </a:p>
          <a:p>
            <a:pPr defTabSz="931774">
              <a:defRPr/>
            </a:pPr>
            <a:r>
              <a:rPr lang="en-US" dirty="0" smtClean="0"/>
              <a:t>Some</a:t>
            </a:r>
            <a:r>
              <a:rPr lang="en-US" baseline="0" dirty="0" smtClean="0"/>
              <a:t> of these things that we react to are innate, but many are learned and highly individual. Some of you are not happy with the image I’ve put on the screen, while others don’t particularly care. And yes, it was mean of me to put it on the slow zoom. </a:t>
            </a:r>
            <a:endParaRPr lang="en-US" dirty="0" smtClean="0"/>
          </a:p>
          <a:p>
            <a:endParaRPr lang="en-US" dirty="0"/>
          </a:p>
        </p:txBody>
      </p:sp>
      <p:sp>
        <p:nvSpPr>
          <p:cNvPr id="4" name="Slide Number Placeholder 3"/>
          <p:cNvSpPr>
            <a:spLocks noGrp="1"/>
          </p:cNvSpPr>
          <p:nvPr>
            <p:ph type="sldNum" sz="quarter" idx="10"/>
          </p:nvPr>
        </p:nvSpPr>
        <p:spPr/>
        <p:txBody>
          <a:bodyPr/>
          <a:lstStyle/>
          <a:p>
            <a:fld id="{83DA55E1-12F2-46E6-9849-A5E1656E242D}" type="slidenum">
              <a:rPr lang="en-US" smtClean="0"/>
              <a:pPr/>
              <a:t>46</a:t>
            </a:fld>
            <a:endParaRPr lang="en-US"/>
          </a:p>
        </p:txBody>
      </p:sp>
    </p:spTree>
    <p:extLst>
      <p:ext uri="{BB962C8B-B14F-4D97-AF65-F5344CB8AC3E}">
        <p14:creationId xmlns:p14="http://schemas.microsoft.com/office/powerpoint/2010/main" val="38607395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gets through the RAS in turn is what drives the PFC and the limbic system. If the information getting through is perceived as something interesting, or exciting, or desirable, or new, or surprising, your amygdala will be mildly stimulated, and you will pay more attention. And your pulse rate will rise slightly, your eyes will dilate, and other mild physical responses. If it’s perceived as a threat, depending on the severity of the threat, your limbic system may become so active as to cause the emotional and cognitive consequences we discussed earlier. The three systems work in a very complex, ever-changing dance. The important thing to remember is that there are modes of dance that result in much better learning (and happiness) than others. </a:t>
            </a:r>
          </a:p>
          <a:p>
            <a:endParaRPr lang="en-US"/>
          </a:p>
          <a:p>
            <a:r>
              <a:rPr lang="en-US"/>
              <a:t>The other key takeaway</a:t>
            </a:r>
            <a:r>
              <a:rPr lang="en-US" baseline="0"/>
              <a:t> is that for many of the situations we face, whether or not we perceive it as a threat is up to us. Most of the triggers we experience are learned – which means they can be unlearned. And we as teachers can do our best to avoid creating and maintaining those triggers.</a:t>
            </a:r>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47</a:t>
            </a:fld>
            <a:endParaRPr lang="en-US"/>
          </a:p>
        </p:txBody>
      </p:sp>
    </p:spTree>
    <p:extLst>
      <p:ext uri="{BB962C8B-B14F-4D97-AF65-F5344CB8AC3E}">
        <p14:creationId xmlns:p14="http://schemas.microsoft.com/office/powerpoint/2010/main" val="1074103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48</a:t>
            </a:fld>
            <a:endParaRPr lang="en-US"/>
          </a:p>
        </p:txBody>
      </p:sp>
    </p:spTree>
    <p:extLst>
      <p:ext uri="{BB962C8B-B14F-4D97-AF65-F5344CB8AC3E}">
        <p14:creationId xmlns:p14="http://schemas.microsoft.com/office/powerpoint/2010/main" val="18296690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Acute stress is short-lived, and is easier to manage.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uk-UA" smtClean="0"/>
              <a:t>49</a:t>
            </a:fld>
            <a:endParaRPr lang="uk-UA"/>
          </a:p>
        </p:txBody>
      </p:sp>
    </p:spTree>
    <p:extLst>
      <p:ext uri="{BB962C8B-B14F-4D97-AF65-F5344CB8AC3E}">
        <p14:creationId xmlns:p14="http://schemas.microsoft.com/office/powerpoint/2010/main" val="6466550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Chronic</a:t>
            </a:r>
            <a:r>
              <a:rPr lang="en-US" baseline="0" dirty="0" smtClean="0"/>
              <a:t> stress is ongoing, and can have widespread toxic effects.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uk-UA" smtClean="0"/>
              <a:t>50</a:t>
            </a:fld>
            <a:endParaRPr lang="uk-UA"/>
          </a:p>
        </p:txBody>
      </p:sp>
    </p:spTree>
    <p:extLst>
      <p:ext uri="{BB962C8B-B14F-4D97-AF65-F5344CB8AC3E}">
        <p14:creationId xmlns:p14="http://schemas.microsoft.com/office/powerpoint/2010/main" val="16518570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prefrontal cortex and</a:t>
            </a:r>
            <a:r>
              <a:rPr lang="en-US" baseline="0" dirty="0" smtClean="0"/>
              <a:t> the hippocampi will actually reduce in volume, and the amygdala will increase. The brain wires to be more vigilant.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51</a:t>
            </a:fld>
            <a:endParaRPr lang="en-US"/>
          </a:p>
        </p:txBody>
      </p:sp>
    </p:spTree>
    <p:extLst>
      <p:ext uri="{BB962C8B-B14F-4D97-AF65-F5344CB8AC3E}">
        <p14:creationId xmlns:p14="http://schemas.microsoft.com/office/powerpoint/2010/main" val="540099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5</a:t>
            </a:fld>
            <a:endParaRPr lang="en-US"/>
          </a:p>
        </p:txBody>
      </p:sp>
    </p:spTree>
    <p:extLst>
      <p:ext uri="{BB962C8B-B14F-4D97-AF65-F5344CB8AC3E}">
        <p14:creationId xmlns:p14="http://schemas.microsoft.com/office/powerpoint/2010/main" val="36241407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retrieved from http://</a:t>
            </a:r>
            <a:r>
              <a:rPr lang="en-US" dirty="0" err="1" smtClean="0"/>
              <a:t>www.publicdomainpictures.net</a:t>
            </a:r>
            <a:r>
              <a:rPr lang="en-US" dirty="0" smtClean="0"/>
              <a:t>/pictures/50000/</a:t>
            </a:r>
            <a:r>
              <a:rPr lang="en-US" dirty="0" err="1" smtClean="0"/>
              <a:t>velka</a:t>
            </a:r>
            <a:r>
              <a:rPr lang="en-US" dirty="0" smtClean="0"/>
              <a:t>/dna-1370603787LgY.jpg</a:t>
            </a:r>
          </a:p>
          <a:p>
            <a:endParaRPr lang="en-US" dirty="0" smtClean="0"/>
          </a:p>
          <a:p>
            <a:r>
              <a:rPr lang="en-US" dirty="0" smtClean="0"/>
              <a:t>The change happens at the DNA level. Some changes are inheritable.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52</a:t>
            </a:fld>
            <a:endParaRPr lang="en-US"/>
          </a:p>
        </p:txBody>
      </p:sp>
    </p:spTree>
    <p:extLst>
      <p:ext uri="{BB962C8B-B14F-4D97-AF65-F5344CB8AC3E}">
        <p14:creationId xmlns:p14="http://schemas.microsoft.com/office/powerpoint/2010/main" val="38396917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think of the brain as being separate from the body, but they’re all part of one big system. Emotional stress (“all in the mind”) can harm the rest of the body; physical stress in the body can harm the brain.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53</a:t>
            </a:fld>
            <a:endParaRPr lang="en-US"/>
          </a:p>
        </p:txBody>
      </p:sp>
    </p:spTree>
    <p:extLst>
      <p:ext uri="{BB962C8B-B14F-4D97-AF65-F5344CB8AC3E}">
        <p14:creationId xmlns:p14="http://schemas.microsoft.com/office/powerpoint/2010/main" val="21297072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54</a:t>
            </a:fld>
            <a:endParaRPr lang="en-US"/>
          </a:p>
        </p:txBody>
      </p:sp>
    </p:spTree>
    <p:extLst>
      <p:ext uri="{BB962C8B-B14F-4D97-AF65-F5344CB8AC3E}">
        <p14:creationId xmlns:p14="http://schemas.microsoft.com/office/powerpoint/2010/main" val="14130188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55</a:t>
            </a:fld>
            <a:endParaRPr lang="en-US"/>
          </a:p>
        </p:txBody>
      </p:sp>
    </p:spTree>
    <p:extLst>
      <p:ext uri="{BB962C8B-B14F-4D97-AF65-F5344CB8AC3E}">
        <p14:creationId xmlns:p14="http://schemas.microsoft.com/office/powerpoint/2010/main" val="14099606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simple.wikipedia.org</a:t>
            </a:r>
            <a:r>
              <a:rPr lang="en-US" dirty="0"/>
              <a:t>/wiki/</a:t>
            </a:r>
            <a:r>
              <a:rPr lang="en-US" dirty="0" err="1"/>
              <a:t>Primary_school</a:t>
            </a:r>
            <a:r>
              <a:rPr lang="en-US" dirty="0"/>
              <a:t>#/media/File:Heiwa_elementary_school_18.jpg</a:t>
            </a:r>
          </a:p>
          <a:p>
            <a:r>
              <a:rPr lang="en-US" dirty="0"/>
              <a:t>https://</a:t>
            </a:r>
            <a:r>
              <a:rPr lang="en-US" dirty="0" err="1"/>
              <a:t>www.flickr.com</a:t>
            </a:r>
            <a:r>
              <a:rPr lang="en-US" dirty="0"/>
              <a:t>/photos/mindfulness/25466002</a:t>
            </a:r>
          </a:p>
        </p:txBody>
      </p:sp>
      <p:sp>
        <p:nvSpPr>
          <p:cNvPr id="4" name="Slide Number Placeholder 3"/>
          <p:cNvSpPr>
            <a:spLocks noGrp="1"/>
          </p:cNvSpPr>
          <p:nvPr>
            <p:ph type="sldNum" sz="quarter" idx="10"/>
          </p:nvPr>
        </p:nvSpPr>
        <p:spPr/>
        <p:txBody>
          <a:bodyPr/>
          <a:lstStyle/>
          <a:p>
            <a:fld id="{5D81F1E7-4EFD-4BFF-B438-FCD52FD36B17}" type="slidenum">
              <a:rPr lang="en-US" smtClean="0"/>
              <a:t>56</a:t>
            </a:fld>
            <a:endParaRPr lang="en-US"/>
          </a:p>
        </p:txBody>
      </p:sp>
    </p:spTree>
    <p:extLst>
      <p:ext uri="{BB962C8B-B14F-4D97-AF65-F5344CB8AC3E}">
        <p14:creationId xmlns:p14="http://schemas.microsoft.com/office/powerpoint/2010/main" val="10124154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smtClean="0"/>
              <a:t>commons.wikimedia.org</a:t>
            </a:r>
            <a:r>
              <a:rPr lang="en-US" dirty="0" smtClean="0"/>
              <a:t>/wiki/</a:t>
            </a:r>
            <a:r>
              <a:rPr lang="en-US" dirty="0" err="1" smtClean="0"/>
              <a:t>File:Dandelion_flower_Taraxacum.jpg</a:t>
            </a:r>
            <a:endParaRPr lang="en-US" dirty="0" smtClean="0"/>
          </a:p>
          <a:p>
            <a:endParaRPr lang="en-US" dirty="0" smtClean="0"/>
          </a:p>
          <a:p>
            <a:r>
              <a:rPr lang="en-US" dirty="0" smtClean="0"/>
              <a:t>Some kids are dandelions, some are orchids. (It’s true of our co-workers,</a:t>
            </a:r>
            <a:r>
              <a:rPr lang="en-US" baseline="0" dirty="0" smtClean="0"/>
              <a:t> too.)</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57</a:t>
            </a:fld>
            <a:endParaRPr lang="en-US"/>
          </a:p>
        </p:txBody>
      </p:sp>
    </p:spTree>
    <p:extLst>
      <p:ext uri="{BB962C8B-B14F-4D97-AF65-F5344CB8AC3E}">
        <p14:creationId xmlns:p14="http://schemas.microsoft.com/office/powerpoint/2010/main" val="25721610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well.blogs.nytimes.com</a:t>
            </a:r>
            <a:r>
              <a:rPr lang="en-US" dirty="0"/>
              <a:t>/2016/06/02/using-meditation-to-help-close-the-achievement-gap/?_</a:t>
            </a:r>
            <a:r>
              <a:rPr lang="en-US" dirty="0" smtClean="0"/>
              <a:t>r=0</a:t>
            </a:r>
          </a:p>
          <a:p>
            <a:endParaRPr lang="en-US" dirty="0" smtClean="0"/>
          </a:p>
          <a:p>
            <a:r>
              <a:rPr lang="en-US" dirty="0" smtClean="0"/>
              <a:t>Mindfulness helps. Research says! (But it’s not a silver</a:t>
            </a:r>
            <a:r>
              <a:rPr lang="en-US" baseline="0" dirty="0" smtClean="0"/>
              <a:t> bullet, and it doesn’t help all people the same.)</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58</a:t>
            </a:fld>
            <a:endParaRPr lang="en-US"/>
          </a:p>
        </p:txBody>
      </p:sp>
    </p:spTree>
    <p:extLst>
      <p:ext uri="{BB962C8B-B14F-4D97-AF65-F5344CB8AC3E}">
        <p14:creationId xmlns:p14="http://schemas.microsoft.com/office/powerpoint/2010/main" val="41822948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all share three sets of basic needs. </a:t>
            </a:r>
            <a:r>
              <a:rPr lang="en-US" baseline="0" dirty="0" smtClean="0"/>
              <a:t>A lack of those needs can be a source of chronic stress. </a:t>
            </a:r>
          </a:p>
          <a:p>
            <a:endParaRPr lang="en-US" baseline="0" dirty="0" smtClean="0"/>
          </a:p>
          <a:p>
            <a:r>
              <a:rPr lang="en-US" baseline="0" dirty="0" smtClean="0"/>
              <a:t>We </a:t>
            </a:r>
            <a:r>
              <a:rPr lang="en-US" baseline="0" dirty="0"/>
              <a:t>need to feel that we belong and feel connected to others.</a:t>
            </a:r>
            <a:endParaRPr lang="en-US" dirty="0"/>
          </a:p>
        </p:txBody>
      </p:sp>
      <p:sp>
        <p:nvSpPr>
          <p:cNvPr id="4" name="Slide Number Placeholder 3"/>
          <p:cNvSpPr>
            <a:spLocks noGrp="1"/>
          </p:cNvSpPr>
          <p:nvPr>
            <p:ph type="sldNum" sz="quarter" idx="10"/>
          </p:nvPr>
        </p:nvSpPr>
        <p:spPr/>
        <p:txBody>
          <a:bodyPr/>
          <a:lstStyle/>
          <a:p>
            <a:fld id="{C7B75460-8C5B-45DD-B907-95B25A7BECA2}" type="slidenum">
              <a:rPr lang="en-US" smtClean="0"/>
              <a:t>59</a:t>
            </a:fld>
            <a:endParaRPr lang="en-US"/>
          </a:p>
        </p:txBody>
      </p:sp>
    </p:spTree>
    <p:extLst>
      <p:ext uri="{BB962C8B-B14F-4D97-AF65-F5344CB8AC3E}">
        <p14:creationId xmlns:p14="http://schemas.microsoft.com/office/powerpoint/2010/main" val="31761218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a:t>
            </a:r>
            <a:r>
              <a:rPr lang="en-US" baseline="0"/>
              <a:t> a need to have autonomy and ability to make choices. </a:t>
            </a:r>
            <a:r>
              <a:rPr lang="en-US"/>
              <a:t>https://commons.wikimedia.org/wiki/File:Boracay_Sailing_Paraw.jpg</a:t>
            </a:r>
          </a:p>
        </p:txBody>
      </p:sp>
      <p:sp>
        <p:nvSpPr>
          <p:cNvPr id="4" name="Slide Number Placeholder 3"/>
          <p:cNvSpPr>
            <a:spLocks noGrp="1"/>
          </p:cNvSpPr>
          <p:nvPr>
            <p:ph type="sldNum" sz="quarter" idx="10"/>
          </p:nvPr>
        </p:nvSpPr>
        <p:spPr/>
        <p:txBody>
          <a:bodyPr/>
          <a:lstStyle/>
          <a:p>
            <a:fld id="{C7B75460-8C5B-45DD-B907-95B25A7BECA2}" type="slidenum">
              <a:rPr lang="en-US" smtClean="0"/>
              <a:t>60</a:t>
            </a:fld>
            <a:endParaRPr lang="en-US"/>
          </a:p>
        </p:txBody>
      </p:sp>
    </p:spTree>
    <p:extLst>
      <p:ext uri="{BB962C8B-B14F-4D97-AF65-F5344CB8AC3E}">
        <p14:creationId xmlns:p14="http://schemas.microsoft.com/office/powerpoint/2010/main" val="27698722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need to feel a sense of competence, and that what we do has meaning.</a:t>
            </a:r>
          </a:p>
        </p:txBody>
      </p:sp>
      <p:sp>
        <p:nvSpPr>
          <p:cNvPr id="4" name="Slide Number Placeholder 3"/>
          <p:cNvSpPr>
            <a:spLocks noGrp="1"/>
          </p:cNvSpPr>
          <p:nvPr>
            <p:ph type="sldNum" sz="quarter" idx="10"/>
          </p:nvPr>
        </p:nvSpPr>
        <p:spPr/>
        <p:txBody>
          <a:bodyPr/>
          <a:lstStyle/>
          <a:p>
            <a:fld id="{C7B75460-8C5B-45DD-B907-95B25A7BECA2}" type="slidenum">
              <a:rPr lang="en-US" smtClean="0"/>
              <a:t>61</a:t>
            </a:fld>
            <a:endParaRPr lang="en-US"/>
          </a:p>
        </p:txBody>
      </p:sp>
    </p:spTree>
    <p:extLst>
      <p:ext uri="{BB962C8B-B14F-4D97-AF65-F5344CB8AC3E}">
        <p14:creationId xmlns:p14="http://schemas.microsoft.com/office/powerpoint/2010/main" val="1882874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http://static.pexels.com/wp-content/uploads/2014/07/astronomy-constellation-dark-2150.jpg</a:t>
            </a:r>
          </a:p>
          <a:p>
            <a:endParaRPr lang="en-US"/>
          </a:p>
          <a:p>
            <a:r>
              <a:rPr lang="en-US"/>
              <a:t>We are not going to try to jam everything about neuroscience and learning into this presentation. (That would be dreadfully wrong from a neuroscience perspective!) The human brain is the most complex structure in the known universe, and there is still a lot that hasn't been figured out yet. What we are going to go over are a</a:t>
            </a:r>
            <a:r>
              <a:rPr lang="en-US" baseline="0"/>
              <a:t> few</a:t>
            </a:r>
            <a:r>
              <a:rPr lang="en-US"/>
              <a:t> key concepts that our participating teachers have found useful and that are fundamental to understanding any application of neuroscience to learning, and how those concepts tie directly to important ideas around mindset, technology, and stress. </a:t>
            </a:r>
          </a:p>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7</a:t>
            </a:fld>
            <a:endParaRPr lang="en-US"/>
          </a:p>
        </p:txBody>
      </p:sp>
    </p:spTree>
    <p:extLst>
      <p:ext uri="{BB962C8B-B14F-4D97-AF65-F5344CB8AC3E}">
        <p14:creationId xmlns:p14="http://schemas.microsoft.com/office/powerpoint/2010/main" val="6873985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 Ignatius</a:t>
            </a:r>
            <a:r>
              <a:rPr lang="en-US" baseline="0"/>
              <a:t> of the Jesuit tradition focused on </a:t>
            </a:r>
            <a:r>
              <a:rPr lang="en-US" i="1" baseline="0" err="1"/>
              <a:t>cura</a:t>
            </a:r>
            <a:r>
              <a:rPr lang="en-US" i="1" baseline="0"/>
              <a:t> </a:t>
            </a:r>
            <a:r>
              <a:rPr lang="en-US" i="1" baseline="0" err="1"/>
              <a:t>personalis</a:t>
            </a:r>
            <a:r>
              <a:rPr lang="en-US" i="0" baseline="0"/>
              <a:t>, the care of the entire person. Neuroscience is simply confirming what many of us already knew – or suspected.</a:t>
            </a:r>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62</a:t>
            </a:fld>
            <a:endParaRPr lang="en-US"/>
          </a:p>
        </p:txBody>
      </p:sp>
    </p:spTree>
    <p:extLst>
      <p:ext uri="{BB962C8B-B14F-4D97-AF65-F5344CB8AC3E}">
        <p14:creationId xmlns:p14="http://schemas.microsoft.com/office/powerpoint/2010/main" val="39181114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source: http://lavendaire.com/knowing-mindset-fixed-vs-growth/</a:t>
            </a:r>
          </a:p>
        </p:txBody>
      </p:sp>
      <p:sp>
        <p:nvSpPr>
          <p:cNvPr id="4" name="Slide Number Placeholder 3"/>
          <p:cNvSpPr>
            <a:spLocks noGrp="1"/>
          </p:cNvSpPr>
          <p:nvPr>
            <p:ph type="sldNum" sz="quarter" idx="10"/>
          </p:nvPr>
        </p:nvSpPr>
        <p:spPr/>
        <p:txBody>
          <a:bodyPr/>
          <a:lstStyle/>
          <a:p>
            <a:fld id="{5D81F1E7-4EFD-4BFF-B438-FCD52FD36B17}" type="slidenum">
              <a:rPr lang="en-US" smtClean="0"/>
              <a:t>64</a:t>
            </a:fld>
            <a:endParaRPr lang="en-US"/>
          </a:p>
        </p:txBody>
      </p:sp>
    </p:spTree>
    <p:extLst>
      <p:ext uri="{BB962C8B-B14F-4D97-AF65-F5344CB8AC3E}">
        <p14:creationId xmlns:p14="http://schemas.microsoft.com/office/powerpoint/2010/main" val="4136914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65</a:t>
            </a:fld>
            <a:endParaRPr lang="en-US"/>
          </a:p>
        </p:txBody>
      </p:sp>
    </p:spTree>
    <p:extLst>
      <p:ext uri="{BB962C8B-B14F-4D97-AF65-F5344CB8AC3E}">
        <p14:creationId xmlns:p14="http://schemas.microsoft.com/office/powerpoint/2010/main" val="4189543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68</a:t>
            </a:fld>
            <a:endParaRPr lang="en-US"/>
          </a:p>
        </p:txBody>
      </p:sp>
    </p:spTree>
    <p:extLst>
      <p:ext uri="{BB962C8B-B14F-4D97-AF65-F5344CB8AC3E}">
        <p14:creationId xmlns:p14="http://schemas.microsoft.com/office/powerpoint/2010/main" val="8057927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69</a:t>
            </a:fld>
            <a:endParaRPr lang="en-US"/>
          </a:p>
        </p:txBody>
      </p:sp>
    </p:spTree>
    <p:extLst>
      <p:ext uri="{BB962C8B-B14F-4D97-AF65-F5344CB8AC3E}">
        <p14:creationId xmlns:p14="http://schemas.microsoft.com/office/powerpoint/2010/main" val="3341543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https://upload.wikimedia.org/wikipedia/commons/1/10/MRI_anterior_cingulate.png</a:t>
            </a:r>
          </a:p>
          <a:p>
            <a:endParaRPr lang="en-US"/>
          </a:p>
          <a:p>
            <a:pPr defTabSz="931774">
              <a:defRPr/>
            </a:pPr>
            <a:r>
              <a:rPr lang="en-US"/>
              <a:t>A note of caution right up front, however. There has been a lot of misapplication of neuroscience, or misinterpretation, to outright myths that have sprung up around this area of study. Often a minor research result gets blown up into a complex model of application that is touted as being "proven by science," when the original research might only have suggestive implications. </a:t>
            </a:r>
          </a:p>
          <a:p>
            <a:pPr defTabSz="931774">
              <a:defRPr/>
            </a:pPr>
            <a:endParaRPr lang="en-US"/>
          </a:p>
          <a:p>
            <a:pPr defTabSz="931774">
              <a:defRPr/>
            </a:pPr>
            <a:r>
              <a:rPr lang="en-US" sz="1200" b="0" i="0" kern="1200">
                <a:solidFill>
                  <a:schemeClr val="tx1"/>
                </a:solidFill>
                <a:effectLst/>
                <a:latin typeface="+mn-lt"/>
                <a:ea typeface="+mn-ea"/>
                <a:cs typeface="+mn-cs"/>
              </a:rPr>
              <a:t>Original image caption: There is evidence suggesting that the more the </a:t>
            </a:r>
            <a:r>
              <a:rPr lang="en-US" sz="1200" b="0" i="0" u="none" strike="noStrike" kern="1200">
                <a:solidFill>
                  <a:schemeClr val="tx1"/>
                </a:solidFill>
                <a:effectLst/>
                <a:latin typeface="+mn-lt"/>
                <a:ea typeface="+mn-ea"/>
                <a:cs typeface="+mn-cs"/>
                <a:hlinkClick r:id="rId3" tooltip="Anterior cingulate cortex"/>
              </a:rPr>
              <a:t>anterior cingulate cortex</a:t>
            </a:r>
            <a:r>
              <a:rPr lang="en-US" sz="1200" b="0" i="0" kern="1200">
                <a:solidFill>
                  <a:schemeClr val="tx1"/>
                </a:solidFill>
                <a:effectLst/>
                <a:latin typeface="+mn-lt"/>
                <a:ea typeface="+mn-ea"/>
                <a:cs typeface="+mn-cs"/>
              </a:rPr>
              <a:t> signals conflict, the more dissonance a person experiences and the more their attitudes may change.</a:t>
            </a:r>
            <a:endParaRPr lang="en-US"/>
          </a:p>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8</a:t>
            </a:fld>
            <a:endParaRPr lang="en-US"/>
          </a:p>
        </p:txBody>
      </p:sp>
    </p:spTree>
    <p:extLst>
      <p:ext uri="{BB962C8B-B14F-4D97-AF65-F5344CB8AC3E}">
        <p14:creationId xmlns:p14="http://schemas.microsoft.com/office/powerpoint/2010/main" val="3308123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upload.wikimedia.org</a:t>
            </a:r>
            <a:r>
              <a:rPr lang="en-US" dirty="0"/>
              <a:t>/</a:t>
            </a:r>
            <a:r>
              <a:rPr lang="en-US" dirty="0" err="1"/>
              <a:t>wikipedia</a:t>
            </a:r>
            <a:r>
              <a:rPr lang="en-US" dirty="0"/>
              <a:t>/commons/f/</a:t>
            </a:r>
            <a:r>
              <a:rPr lang="en-US" dirty="0" err="1"/>
              <a:t>fe</a:t>
            </a:r>
            <a:r>
              <a:rPr lang="en-US" dirty="0"/>
              <a:t>/14th-century_painters_-_Diagram_of_the_brain_-_</a:t>
            </a:r>
            <a:r>
              <a:rPr lang="en-US" dirty="0" smtClean="0"/>
              <a:t>WGA15761.jpg</a:t>
            </a:r>
          </a:p>
          <a:p>
            <a:endParaRPr lang="en-US" dirty="0" smtClean="0"/>
          </a:p>
          <a:p>
            <a:r>
              <a:rPr lang="en-US" dirty="0" smtClean="0"/>
              <a:t>Without</a:t>
            </a:r>
            <a:r>
              <a:rPr lang="en-US" baseline="0" dirty="0" smtClean="0"/>
              <a:t> discussing with anyone, write down what you already know about what happens in the brain when you learn. You will not need to share this with anyone.</a:t>
            </a:r>
          </a:p>
          <a:p>
            <a:endParaRPr lang="en-US" baseline="0" dirty="0" smtClean="0"/>
          </a:p>
          <a:p>
            <a:r>
              <a:rPr lang="en-US" baseline="0" dirty="0" smtClean="0"/>
              <a:t>After the one minute: This is from an instructional model called the NED Learning model, designed by Dr. Kieran </a:t>
            </a:r>
            <a:r>
              <a:rPr lang="en-US" baseline="0" dirty="0" err="1" smtClean="0"/>
              <a:t>O’Mahony</a:t>
            </a:r>
            <a:r>
              <a:rPr lang="en-US" baseline="0" dirty="0" smtClean="0"/>
              <a:t>. (You can read more about it at http://k12.nedlearning.com/</a:t>
            </a:r>
            <a:r>
              <a:rPr lang="en-US" baseline="0" dirty="0" err="1" smtClean="0"/>
              <a:t>index.html#free_printable_kit_details</a:t>
            </a:r>
            <a:r>
              <a:rPr lang="en-US" baseline="0" dirty="0" smtClean="0"/>
              <a:t>) By stating this fairly open question, I’m getting you to pull up your prior knowledge on the topic, which is important because all new knowledge has to be connected to prior knowledge. It’s also an emotional hook, since I have in essence asked you to guess what I’m going to tell you next, so you are more attentive to what I’m going to say. It’s like the silly cartoon hydroplane races at the Mariners games. Why should we care if the red, green, or yellow boat actually wins? But once we’ve picked a color we get really invested in the outcome and cheer or moan at the outcome. </a:t>
            </a:r>
            <a:endParaRPr lang="en-US" dirty="0" smtClean="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9</a:t>
            </a:fld>
            <a:endParaRPr lang="en-US"/>
          </a:p>
        </p:txBody>
      </p:sp>
    </p:spTree>
    <p:extLst>
      <p:ext uri="{BB962C8B-B14F-4D97-AF65-F5344CB8AC3E}">
        <p14:creationId xmlns:p14="http://schemas.microsoft.com/office/powerpoint/2010/main" val="3735091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Dendrites receive signals from other neurons</a:t>
            </a:r>
            <a:r>
              <a:rPr lang="en-US" baseline="0" dirty="0"/>
              <a:t> – like a baseball glove catches a ball.  And axons and their axon terminals send the message to other neurons – just like a baseball player throwing a ball to another player.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a:t>
            </a:r>
            <a:r>
              <a:rPr lang="en-US" dirty="0" err="1"/>
              <a:t>www.appsychology.com</a:t>
            </a:r>
            <a:r>
              <a:rPr lang="en-US" dirty="0"/>
              <a:t>/Book/Biological/</a:t>
            </a:r>
            <a:r>
              <a:rPr lang="en-US" dirty="0" err="1"/>
              <a:t>Biologypics</a:t>
            </a:r>
            <a:r>
              <a:rPr lang="en-US" dirty="0"/>
              <a:t>/clip_image002.jpg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10</a:t>
            </a:fld>
            <a:endParaRPr lang="en-US"/>
          </a:p>
        </p:txBody>
      </p:sp>
    </p:spTree>
    <p:extLst>
      <p:ext uri="{BB962C8B-B14F-4D97-AF65-F5344CB8AC3E}">
        <p14:creationId xmlns:p14="http://schemas.microsoft.com/office/powerpoint/2010/main" val="2577016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6F3BA93C-BA24-4683-958E-42D407A84B0B}" type="datetimeFigureOut">
              <a:rPr lang="en-US" smtClean="0"/>
              <a:t>1/12/18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F3D4A8-2DEC-4F07-AD0D-AB4346B3DAF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2087" t="20130" r="-2087" b="24566"/>
          <a:stretch/>
        </p:blipFill>
        <p:spPr>
          <a:xfrm>
            <a:off x="15905" y="-333954"/>
            <a:ext cx="12388130" cy="5057030"/>
          </a:xfrm>
          <a:prstGeom prst="rect">
            <a:avLst/>
          </a:prstGeom>
        </p:spPr>
      </p:pic>
    </p:spTree>
    <p:extLst>
      <p:ext uri="{BB962C8B-B14F-4D97-AF65-F5344CB8AC3E}">
        <p14:creationId xmlns:p14="http://schemas.microsoft.com/office/powerpoint/2010/main" val="399029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2902D-A5F5-4D7D-AAA7-32469BA0BC4D}" type="datetimeFigureOut">
              <a:rPr lang="en-US" smtClean="0"/>
              <a:t>1/12/18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4C9F40-B079-4B71-A627-7266DFEA7F03}" type="slidenum">
              <a:rPr lang="en-US" smtClean="0"/>
              <a:t>‹#›</a:t>
            </a:fld>
            <a:endParaRPr lang="en-US"/>
          </a:p>
        </p:txBody>
      </p:sp>
    </p:spTree>
    <p:extLst>
      <p:ext uri="{BB962C8B-B14F-4D97-AF65-F5344CB8AC3E}">
        <p14:creationId xmlns:p14="http://schemas.microsoft.com/office/powerpoint/2010/main" val="257294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2902D-A5F5-4D7D-AAA7-32469BA0BC4D}" type="datetimeFigureOut">
              <a:rPr lang="en-US" smtClean="0"/>
              <a:t>1/12/18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4C9F40-B079-4B71-A627-7266DFEA7F03}" type="slidenum">
              <a:rPr lang="en-US" smtClean="0"/>
              <a:t>‹#›</a:t>
            </a:fld>
            <a:endParaRPr lang="en-US"/>
          </a:p>
        </p:txBody>
      </p:sp>
    </p:spTree>
    <p:extLst>
      <p:ext uri="{BB962C8B-B14F-4D97-AF65-F5344CB8AC3E}">
        <p14:creationId xmlns:p14="http://schemas.microsoft.com/office/powerpoint/2010/main" val="371017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t="27951"/>
          <a:stretch/>
        </p:blipFill>
        <p:spPr>
          <a:xfrm>
            <a:off x="0" y="0"/>
            <a:ext cx="12171971" cy="6863964"/>
          </a:xfrm>
          <a:prstGeom prst="rect">
            <a:avLst/>
          </a:prstGeom>
        </p:spPr>
      </p:pic>
      <p:sp>
        <p:nvSpPr>
          <p:cNvPr id="2" name="Title 1"/>
          <p:cNvSpPr>
            <a:spLocks noGrp="1"/>
          </p:cNvSpPr>
          <p:nvPr>
            <p:ph type="title"/>
          </p:nvPr>
        </p:nvSpPr>
        <p:spPr/>
        <p:txBody>
          <a:bodyPr/>
          <a:lstStyle>
            <a:lvl1pPr>
              <a:defRPr>
                <a:solidFill>
                  <a:schemeClr val="tx1"/>
                </a:solidFill>
                <a:latin typeface="+mn-lt"/>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2902D-A5F5-4D7D-AAA7-32469BA0BC4D}" type="datetimeFigureOut">
              <a:rPr lang="en-US" smtClean="0"/>
              <a:t>1/12/18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4C9F40-B079-4B71-A627-7266DFEA7F03}" type="slidenum">
              <a:rPr lang="en-US" smtClean="0"/>
              <a:t>‹#›</a:t>
            </a:fld>
            <a:endParaRPr lang="en-US"/>
          </a:p>
        </p:txBody>
      </p:sp>
    </p:spTree>
    <p:extLst>
      <p:ext uri="{BB962C8B-B14F-4D97-AF65-F5344CB8AC3E}">
        <p14:creationId xmlns:p14="http://schemas.microsoft.com/office/powerpoint/2010/main" val="2513235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3BA93C-BA24-4683-958E-42D407A84B0B}" type="datetimeFigureOut">
              <a:rPr lang="en-US" smtClean="0"/>
              <a:t>1/12/18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F3D4A8-2DEC-4F07-AD0D-AB4346B3DAF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5809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02902D-A5F5-4D7D-AAA7-32469BA0BC4D}" type="datetimeFigureOut">
              <a:rPr lang="en-US" smtClean="0"/>
              <a:t>1/12/18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4C9F40-B079-4B71-A627-7266DFEA7F03}" type="slidenum">
              <a:rPr lang="en-US" smtClean="0"/>
              <a:t>‹#›</a:t>
            </a:fld>
            <a:endParaRPr lang="en-US"/>
          </a:p>
        </p:txBody>
      </p:sp>
    </p:spTree>
    <p:extLst>
      <p:ext uri="{BB962C8B-B14F-4D97-AF65-F5344CB8AC3E}">
        <p14:creationId xmlns:p14="http://schemas.microsoft.com/office/powerpoint/2010/main" val="2701795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02902D-A5F5-4D7D-AAA7-32469BA0BC4D}" type="datetimeFigureOut">
              <a:rPr lang="en-US" smtClean="0"/>
              <a:t>1/12/18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4C9F40-B079-4B71-A627-7266DFEA7F03}" type="slidenum">
              <a:rPr lang="en-US" smtClean="0"/>
              <a:t>‹#›</a:t>
            </a:fld>
            <a:endParaRPr lang="en-US"/>
          </a:p>
        </p:txBody>
      </p:sp>
    </p:spTree>
    <p:extLst>
      <p:ext uri="{BB962C8B-B14F-4D97-AF65-F5344CB8AC3E}">
        <p14:creationId xmlns:p14="http://schemas.microsoft.com/office/powerpoint/2010/main" val="160038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02902D-A5F5-4D7D-AAA7-32469BA0BC4D}" type="datetimeFigureOut">
              <a:rPr lang="en-US" smtClean="0"/>
              <a:t>1/12/18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4C9F40-B079-4B71-A627-7266DFEA7F03}" type="slidenum">
              <a:rPr lang="en-US" smtClean="0"/>
              <a:t>‹#›</a:t>
            </a:fld>
            <a:endParaRPr lang="en-US"/>
          </a:p>
        </p:txBody>
      </p:sp>
    </p:spTree>
    <p:extLst>
      <p:ext uri="{BB962C8B-B14F-4D97-AF65-F5344CB8AC3E}">
        <p14:creationId xmlns:p14="http://schemas.microsoft.com/office/powerpoint/2010/main" val="797093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402902D-A5F5-4D7D-AAA7-32469BA0BC4D}" type="datetimeFigureOut">
              <a:rPr lang="en-US" smtClean="0"/>
              <a:t>1/12/18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5F4C9F40-B079-4B71-A627-7266DFEA7F03}" type="slidenum">
              <a:rPr lang="en-US" smtClean="0"/>
              <a:t>‹#›</a:t>
            </a:fld>
            <a:endParaRPr lang="en-US"/>
          </a:p>
        </p:txBody>
      </p:sp>
    </p:spTree>
    <p:extLst>
      <p:ext uri="{BB962C8B-B14F-4D97-AF65-F5344CB8AC3E}">
        <p14:creationId xmlns:p14="http://schemas.microsoft.com/office/powerpoint/2010/main" val="710504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F3BA93C-BA24-4683-958E-42D407A84B0B}" type="datetimeFigureOut">
              <a:rPr lang="en-US" smtClean="0"/>
              <a:t>1/12/18</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2F3D4A8-2DEC-4F07-AD0D-AB4346B3DAF8}" type="slidenum">
              <a:rPr lang="en-US" smtClean="0"/>
              <a:t>‹#›</a:t>
            </a:fld>
            <a:endParaRPr lang="en-US"/>
          </a:p>
        </p:txBody>
      </p:sp>
    </p:spTree>
    <p:extLst>
      <p:ext uri="{BB962C8B-B14F-4D97-AF65-F5344CB8AC3E}">
        <p14:creationId xmlns:p14="http://schemas.microsoft.com/office/powerpoint/2010/main" val="21702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3BA93C-BA24-4683-958E-42D407A84B0B}" type="datetimeFigureOut">
              <a:rPr lang="en-US" smtClean="0"/>
              <a:t>1/12/18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F3D4A8-2DEC-4F07-AD0D-AB4346B3DAF8}" type="slidenum">
              <a:rPr lang="en-US" smtClean="0"/>
              <a:t>‹#›</a:t>
            </a:fld>
            <a:endParaRPr lang="en-US"/>
          </a:p>
        </p:txBody>
      </p:sp>
    </p:spTree>
    <p:extLst>
      <p:ext uri="{BB962C8B-B14F-4D97-AF65-F5344CB8AC3E}">
        <p14:creationId xmlns:p14="http://schemas.microsoft.com/office/powerpoint/2010/main" val="416879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402902D-A5F5-4D7D-AAA7-32469BA0BC4D}" type="datetimeFigureOut">
              <a:rPr lang="en-US" smtClean="0"/>
              <a:pPr/>
              <a:t>1/12/18</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F4C9F40-B079-4B71-A627-7266DFEA7F03}"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086205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xml"/><Relationship Id="rId5" Type="http://schemas.openxmlformats.org/officeDocument/2006/relationships/image" Target="../media/image16.png"/><Relationship Id="rId1" Type="http://schemas.microsoft.com/office/2007/relationships/media" Target="../media/media2.mp4"/><Relationship Id="rId2" Type="http://schemas.openxmlformats.org/officeDocument/2006/relationships/video" Target="../media/media2.mp4"/></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1.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4.xml"/><Relationship Id="rId5" Type="http://schemas.openxmlformats.org/officeDocument/2006/relationships/image" Target="../media/image26.png"/><Relationship Id="rId1" Type="http://schemas.microsoft.com/office/2007/relationships/media" Target="../media/media3.mp4"/><Relationship Id="rId2" Type="http://schemas.openxmlformats.org/officeDocument/2006/relationships/video" Target="../media/media3.mp4"/></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5.xml"/><Relationship Id="rId5" Type="http://schemas.openxmlformats.org/officeDocument/2006/relationships/image" Target="../media/image27.png"/><Relationship Id="rId1" Type="http://schemas.microsoft.com/office/2007/relationships/media" Target="../media/media4.mp4"/><Relationship Id="rId2" Type="http://schemas.openxmlformats.org/officeDocument/2006/relationships/video" Target="../media/media4.mp4"/></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jpg"/></Relationships>
</file>

<file path=ppt/slides/_rels/slide29.xml.rels><?xml version="1.0" encoding="UTF-8" standalone="yes"?>
<Relationships xmlns="http://schemas.openxmlformats.org/package/2006/relationships"><Relationship Id="rId3" Type="http://schemas.openxmlformats.org/officeDocument/2006/relationships/hyperlink" Target="https://youtu.be/dAIQeTeMJ-I" TargetMode="External"/><Relationship Id="rId4" Type="http://schemas.openxmlformats.org/officeDocument/2006/relationships/image" Target="../media/image28.jp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9.xml"/><Relationship Id="rId5" Type="http://schemas.openxmlformats.org/officeDocument/2006/relationships/image" Target="../media/image29.png"/><Relationship Id="rId1" Type="http://schemas.microsoft.com/office/2007/relationships/media" Target="../media/media5.mp4"/><Relationship Id="rId2" Type="http://schemas.openxmlformats.org/officeDocument/2006/relationships/video" Target="../media/media5.mp4"/></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0.xml"/><Relationship Id="rId5" Type="http://schemas.openxmlformats.org/officeDocument/2006/relationships/image" Target="../media/image13.png"/><Relationship Id="rId6" Type="http://schemas.openxmlformats.org/officeDocument/2006/relationships/image" Target="../media/image26.png"/><Relationship Id="rId1" Type="http://schemas.microsoft.com/office/2007/relationships/media" Target="../media/media6.mp4"/><Relationship Id="rId2" Type="http://schemas.openxmlformats.org/officeDocument/2006/relationships/video" Target="../media/media6.mp4"/></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6.xml"/><Relationship Id="rId5" Type="http://schemas.openxmlformats.org/officeDocument/2006/relationships/image" Target="../media/image42.png"/><Relationship Id="rId1" Type="http://schemas.microsoft.com/office/2007/relationships/media" Target="../media/media7.mp4"/><Relationship Id="rId2" Type="http://schemas.openxmlformats.org/officeDocument/2006/relationships/video" Target="../media/media7.mp4"/></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g"/><Relationship Id="rId7" Type="http://schemas.openxmlformats.org/officeDocument/2006/relationships/image" Target="../media/image10.jp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3.jpeg"/></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2.xml"/><Relationship Id="rId5" Type="http://schemas.openxmlformats.org/officeDocument/2006/relationships/image" Target="../media/image26.png"/><Relationship Id="rId1" Type="http://schemas.microsoft.com/office/2007/relationships/media" Target="../media/media8.mp4"/><Relationship Id="rId2" Type="http://schemas.openxmlformats.org/officeDocument/2006/relationships/video" Target="../media/media8.mp4"/></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3.xml"/><Relationship Id="rId5" Type="http://schemas.openxmlformats.org/officeDocument/2006/relationships/image" Target="../media/image27.png"/><Relationship Id="rId1" Type="http://schemas.microsoft.com/office/2007/relationships/media" Target="../media/media9.mp4"/><Relationship Id="rId2" Type="http://schemas.openxmlformats.org/officeDocument/2006/relationships/video" Target="../media/media9.mp4"/></Relationships>
</file>

<file path=ppt/slides/_rels/slide56.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5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5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52.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53.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54.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5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 Id="rId3" Type="http://schemas.openxmlformats.org/officeDocument/2006/relationships/image" Target="../media/image57.tiff"/></Relationships>
</file>

<file path=ppt/slides/_rels/slide68.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jpeg"/><Relationship Id="rId5" Type="http://schemas.openxmlformats.org/officeDocument/2006/relationships/image" Target="../media/image62.jpeg"/><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 Id="rId3" Type="http://schemas.openxmlformats.org/officeDocument/2006/relationships/image" Target="../media/image6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13.png"/><Relationship Id="rId6" Type="http://schemas.openxmlformats.org/officeDocument/2006/relationships/image" Target="../media/image14.pn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7558" y="2241606"/>
            <a:ext cx="11468428" cy="3566160"/>
          </a:xfrm>
        </p:spPr>
        <p:txBody>
          <a:bodyPr>
            <a:normAutofit/>
          </a:bodyPr>
          <a:lstStyle/>
          <a:p>
            <a:r>
              <a:rPr lang="en-US" b="1" dirty="0">
                <a:solidFill>
                  <a:schemeClr val="bg1"/>
                </a:solidFill>
                <a:effectLst>
                  <a:outerShdw blurRad="38100" dist="38100" dir="2700000" algn="tl">
                    <a:srgbClr val="000000">
                      <a:alpha val="43137"/>
                    </a:srgbClr>
                  </a:outerShdw>
                </a:effectLst>
              </a:rPr>
              <a:t>Neuroscience and</a:t>
            </a:r>
            <a:r>
              <a:rPr lang="en-US" dirty="0">
                <a:solidFill>
                  <a:schemeClr val="tx1"/>
                </a:solidFill>
              </a:rPr>
              <a:t/>
            </a:r>
            <a:br>
              <a:rPr lang="en-US" dirty="0">
                <a:solidFill>
                  <a:schemeClr val="tx1"/>
                </a:solidFill>
              </a:rPr>
            </a:br>
            <a:r>
              <a:rPr lang="en-US" dirty="0" smtClean="0"/>
              <a:t>Learning</a:t>
            </a:r>
            <a:endParaRPr lang="en-US" dirty="0"/>
          </a:p>
        </p:txBody>
      </p:sp>
      <p:sp>
        <p:nvSpPr>
          <p:cNvPr id="3" name="Subtitle 2"/>
          <p:cNvSpPr>
            <a:spLocks noGrp="1"/>
          </p:cNvSpPr>
          <p:nvPr>
            <p:ph type="subTitle" idx="1"/>
          </p:nvPr>
        </p:nvSpPr>
        <p:spPr>
          <a:xfrm>
            <a:off x="117558" y="5807766"/>
            <a:ext cx="11886374" cy="1143000"/>
          </a:xfrm>
        </p:spPr>
        <p:txBody>
          <a:bodyPr/>
          <a:lstStyle/>
          <a:p>
            <a:r>
              <a:rPr lang="en-US" smtClean="0"/>
              <a:t>Snoqualmie Valley ELEMENTARY </a:t>
            </a:r>
            <a:r>
              <a:rPr lang="en-US" dirty="0" smtClean="0"/>
              <a:t>SCHOOL</a:t>
            </a:r>
            <a:r>
              <a:rPr lang="en-US" dirty="0"/>
              <a:t>		 conn </a:t>
            </a:r>
            <a:r>
              <a:rPr lang="en-US" dirty="0" err="1"/>
              <a:t>mcquinn</a:t>
            </a:r>
            <a:r>
              <a:rPr lang="en-US" dirty="0"/>
              <a:t>		</a:t>
            </a:r>
          </a:p>
        </p:txBody>
      </p:sp>
    </p:spTree>
    <p:extLst>
      <p:ext uri="{BB962C8B-B14F-4D97-AF65-F5344CB8AC3E}">
        <p14:creationId xmlns:p14="http://schemas.microsoft.com/office/powerpoint/2010/main" val="142078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itle 4"/>
          <p:cNvSpPr txBox="1">
            <a:spLocks/>
          </p:cNvSpPr>
          <p:nvPr/>
        </p:nvSpPr>
        <p:spPr>
          <a:xfrm>
            <a:off x="2470151" y="-1319981"/>
            <a:ext cx="5711824" cy="89535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solidFill>
                <a:latin typeface="+mn-lt"/>
                <a:ea typeface="+mj-ea"/>
                <a:cs typeface="+mj-cs"/>
              </a:defRPr>
            </a:lvl1pPr>
          </a:lstStyle>
          <a:p>
            <a:r>
              <a:rPr lang="en-US"/>
              <a:t>Neuron </a:t>
            </a:r>
          </a:p>
        </p:txBody>
      </p:sp>
      <p:sp>
        <p:nvSpPr>
          <p:cNvPr id="5" name="Text Placeholder 6"/>
          <p:cNvSpPr txBox="1">
            <a:spLocks/>
          </p:cNvSpPr>
          <p:nvPr/>
        </p:nvSpPr>
        <p:spPr>
          <a:xfrm>
            <a:off x="457200" y="5943600"/>
            <a:ext cx="10825316" cy="781664"/>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a:p>
        </p:txBody>
      </p:sp>
      <p:pic>
        <p:nvPicPr>
          <p:cNvPr id="6" name="Picture 2" descr="E:\jen's HDIL-February, 2014\HDIL GRANT ADMINISTRATION\Brain Presentations+BP\Brain Images for presentations\clip_image002 - neur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018" y="107577"/>
            <a:ext cx="11757412" cy="66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624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Media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03413" y="286603"/>
            <a:ext cx="9246133" cy="6164088"/>
          </a:xfrm>
        </p:spPr>
      </p:pic>
    </p:spTree>
    <p:extLst>
      <p:ext uri="{BB962C8B-B14F-4D97-AF65-F5344CB8AC3E}">
        <p14:creationId xmlns:p14="http://schemas.microsoft.com/office/powerpoint/2010/main" val="29140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0568" y="-1736336"/>
            <a:ext cx="9051823" cy="8594336"/>
          </a:xfrm>
        </p:spPr>
      </p:pic>
    </p:spTree>
    <p:extLst>
      <p:ext uri="{BB962C8B-B14F-4D97-AF65-F5344CB8AC3E}">
        <p14:creationId xmlns:p14="http://schemas.microsoft.com/office/powerpoint/2010/main" val="253679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674199" y="334640"/>
            <a:ext cx="10598851" cy="5984274"/>
          </a:xfrm>
          <a:prstGeom prst="rect">
            <a:avLst/>
          </a:prstGeom>
        </p:spPr>
      </p:pic>
    </p:spTree>
    <p:extLst>
      <p:ext uri="{BB962C8B-B14F-4D97-AF65-F5344CB8AC3E}">
        <p14:creationId xmlns:p14="http://schemas.microsoft.com/office/powerpoint/2010/main" val="62490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943483"/>
          </a:xfrm>
        </p:spPr>
        <p:txBody>
          <a:bodyPr/>
          <a:lstStyle/>
          <a:p>
            <a:endParaRPr lang="en-US"/>
          </a:p>
        </p:txBody>
      </p:sp>
      <p:sp>
        <p:nvSpPr>
          <p:cNvPr id="3" name="Content Placeholder 2"/>
          <p:cNvSpPr>
            <a:spLocks noGrp="1"/>
          </p:cNvSpPr>
          <p:nvPr>
            <p:ph idx="1"/>
          </p:nvPr>
        </p:nvSpPr>
        <p:spPr>
          <a:xfrm>
            <a:off x="1097280" y="1273629"/>
            <a:ext cx="10058400" cy="4595465"/>
          </a:xfrm>
        </p:spPr>
        <p:txBody>
          <a:bodyPr/>
          <a:lstStyle/>
          <a:p>
            <a:endParaRPr lang="en-US"/>
          </a:p>
        </p:txBody>
      </p:sp>
      <p:pic>
        <p:nvPicPr>
          <p:cNvPr id="4" name="Picture 2" descr="E:\jen's HDIL-February, 2014\HDIL GRANT ADMINISTRATION\Brain Presentations+BP\Brain Images for presentations\Dendritic spines - memor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3371" y="758344"/>
            <a:ext cx="8654143" cy="5259137"/>
          </a:xfrm>
          <a:prstGeom prst="rect">
            <a:avLst/>
          </a:prstGeom>
          <a:noFill/>
          <a:ln>
            <a:solidFill>
              <a:schemeClr val="accent2">
                <a:lumMod val="50000"/>
              </a:schemeClr>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1012371" y="5816378"/>
            <a:ext cx="10602686" cy="369332"/>
          </a:xfrm>
          <a:prstGeom prst="rect">
            <a:avLst/>
          </a:prstGeom>
        </p:spPr>
        <p:txBody>
          <a:bodyPr wrap="square">
            <a:spAutoFit/>
          </a:bodyPr>
          <a:lstStyle/>
          <a:p>
            <a:endParaRPr lang="en-US"/>
          </a:p>
        </p:txBody>
      </p:sp>
    </p:spTree>
    <p:extLst>
      <p:ext uri="{BB962C8B-B14F-4D97-AF65-F5344CB8AC3E}">
        <p14:creationId xmlns:p14="http://schemas.microsoft.com/office/powerpoint/2010/main" val="2439418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news.ucsc.edu/2009/11/images/neurons_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7120" y="286603"/>
            <a:ext cx="6658383" cy="6214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95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0568" y="-1736336"/>
            <a:ext cx="9051823" cy="8594336"/>
          </a:xfrm>
        </p:spPr>
      </p:pic>
      <p:sp>
        <p:nvSpPr>
          <p:cNvPr id="3" name="Right Arrow 2"/>
          <p:cNvSpPr/>
          <p:nvPr/>
        </p:nvSpPr>
        <p:spPr>
          <a:xfrm rot="7587121">
            <a:off x="5069305" y="5855368"/>
            <a:ext cx="1283369" cy="3689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7587121">
            <a:off x="3956854" y="4643965"/>
            <a:ext cx="1283369" cy="3689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9273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54457" t="56378" b="3049"/>
          <a:stretch/>
        </p:blipFill>
        <p:spPr>
          <a:xfrm>
            <a:off x="2130014" y="286603"/>
            <a:ext cx="7532673" cy="6371569"/>
          </a:xfrm>
          <a:ln w="28575">
            <a:solidFill>
              <a:srgbClr val="FFC000"/>
            </a:solidFill>
          </a:ln>
        </p:spPr>
      </p:pic>
    </p:spTree>
    <p:extLst>
      <p:ext uri="{BB962C8B-B14F-4D97-AF65-F5344CB8AC3E}">
        <p14:creationId xmlns:p14="http://schemas.microsoft.com/office/powerpoint/2010/main" val="321387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itle 4"/>
          <p:cNvSpPr txBox="1">
            <a:spLocks/>
          </p:cNvSpPr>
          <p:nvPr/>
        </p:nvSpPr>
        <p:spPr>
          <a:xfrm>
            <a:off x="2470151" y="-1319981"/>
            <a:ext cx="5711824" cy="89535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solidFill>
                <a:latin typeface="+mn-lt"/>
                <a:ea typeface="+mj-ea"/>
                <a:cs typeface="+mj-cs"/>
              </a:defRPr>
            </a:lvl1pPr>
          </a:lstStyle>
          <a:p>
            <a:r>
              <a:rPr lang="en-US"/>
              <a:t>Neuron </a:t>
            </a:r>
          </a:p>
        </p:txBody>
      </p:sp>
      <p:sp>
        <p:nvSpPr>
          <p:cNvPr id="5" name="Text Placeholder 6"/>
          <p:cNvSpPr txBox="1">
            <a:spLocks/>
          </p:cNvSpPr>
          <p:nvPr/>
        </p:nvSpPr>
        <p:spPr>
          <a:xfrm>
            <a:off x="457200" y="5943600"/>
            <a:ext cx="10825316" cy="781664"/>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a:p>
        </p:txBody>
      </p:sp>
      <p:pic>
        <p:nvPicPr>
          <p:cNvPr id="6" name="Picture 2" descr="E:\jen's HDIL-February, 2014\HDIL GRANT ADMINISTRATION\Brain Presentations+BP\Brain Images for presentations\clip_image002 - neur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180" y="214221"/>
            <a:ext cx="10161202" cy="5729379"/>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4140165" y="1737360"/>
            <a:ext cx="4491318" cy="3200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9108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07024" y="138487"/>
            <a:ext cx="6669741" cy="6669741"/>
          </a:xfrm>
        </p:spPr>
      </p:pic>
    </p:spTree>
    <p:extLst>
      <p:ext uri="{BB962C8B-B14F-4D97-AF65-F5344CB8AC3E}">
        <p14:creationId xmlns:p14="http://schemas.microsoft.com/office/powerpoint/2010/main" val="132899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64213" y="1011981"/>
            <a:ext cx="5406024" cy="5285891"/>
          </a:xfrm>
        </p:spPr>
      </p:pic>
    </p:spTree>
    <p:extLst>
      <p:ext uri="{BB962C8B-B14F-4D97-AF65-F5344CB8AC3E}">
        <p14:creationId xmlns:p14="http://schemas.microsoft.com/office/powerpoint/2010/main" val="211298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887260"/>
            <a:ext cx="12451975" cy="8253943"/>
          </a:xfrm>
          <a:prstGeom prst="rect">
            <a:avLst/>
          </a:prstGeom>
          <a:ln w="28575">
            <a:solidFill>
              <a:schemeClr val="tx1"/>
            </a:solidFill>
          </a:ln>
          <a:effectLst>
            <a:outerShdw blurRad="50800" dist="38100" dir="2700000" algn="tl" rotWithShape="0">
              <a:prstClr val="black">
                <a:alpha val="40000"/>
              </a:prstClr>
            </a:outerShdw>
          </a:effectLst>
        </p:spPr>
      </p:pic>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373879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5" name="Title 4"/>
          <p:cNvSpPr>
            <a:spLocks noGrp="1"/>
          </p:cNvSpPr>
          <p:nvPr>
            <p:ph type="title"/>
          </p:nvPr>
        </p:nvSpPr>
        <p:spPr/>
        <p:txBody>
          <a:bodyPr/>
          <a:lstStyle/>
          <a:p>
            <a:endParaRPr lang="en-US"/>
          </a:p>
        </p:txBody>
      </p:sp>
      <p:sp>
        <p:nvSpPr>
          <p:cNvPr id="2" name="Rectangle 1"/>
          <p:cNvSpPr/>
          <p:nvPr/>
        </p:nvSpPr>
        <p:spPr>
          <a:xfrm>
            <a:off x="2075470" y="429409"/>
            <a:ext cx="7873117" cy="2215991"/>
          </a:xfrm>
          <a:prstGeom prst="rect">
            <a:avLst/>
          </a:prstGeom>
          <a:noFill/>
        </p:spPr>
        <p:txBody>
          <a:bodyPr wrap="none" lIns="91440" tIns="45720" rIns="91440" bIns="45720">
            <a:spAutoFit/>
          </a:bodyPr>
          <a:lstStyle/>
          <a:p>
            <a:pPr algn="ctr"/>
            <a:r>
              <a:rPr lang="en-US" sz="13800" b="1" cap="none" spc="0">
                <a:ln w="22225">
                  <a:solidFill>
                    <a:schemeClr val="accent2"/>
                  </a:solidFill>
                  <a:prstDash val="solid"/>
                </a:ln>
                <a:solidFill>
                  <a:schemeClr val="accent2">
                    <a:lumMod val="40000"/>
                    <a:lumOff val="60000"/>
                  </a:schemeClr>
                </a:solidFill>
                <a:effectLst/>
              </a:rPr>
              <a:t>Repetition</a:t>
            </a:r>
          </a:p>
        </p:txBody>
      </p:sp>
      <p:sp>
        <p:nvSpPr>
          <p:cNvPr id="6" name="Rectangle 5"/>
          <p:cNvSpPr/>
          <p:nvPr/>
        </p:nvSpPr>
        <p:spPr>
          <a:xfrm>
            <a:off x="2075470" y="1872080"/>
            <a:ext cx="7873117" cy="2215991"/>
          </a:xfrm>
          <a:prstGeom prst="rect">
            <a:avLst/>
          </a:prstGeom>
          <a:noFill/>
        </p:spPr>
        <p:txBody>
          <a:bodyPr wrap="none" lIns="91440" tIns="45720" rIns="91440" bIns="45720">
            <a:spAutoFit/>
          </a:bodyPr>
          <a:lstStyle/>
          <a:p>
            <a:pPr algn="ctr"/>
            <a:r>
              <a:rPr lang="en-US" sz="13800" b="1" cap="none" spc="0">
                <a:ln w="22225">
                  <a:solidFill>
                    <a:schemeClr val="accent2"/>
                  </a:solidFill>
                  <a:prstDash val="solid"/>
                </a:ln>
                <a:solidFill>
                  <a:schemeClr val="accent2">
                    <a:lumMod val="40000"/>
                    <a:lumOff val="60000"/>
                  </a:schemeClr>
                </a:solidFill>
                <a:effectLst/>
              </a:rPr>
              <a:t>Repetition</a:t>
            </a:r>
          </a:p>
        </p:txBody>
      </p:sp>
      <p:sp>
        <p:nvSpPr>
          <p:cNvPr id="7" name="Rectangle 6"/>
          <p:cNvSpPr/>
          <p:nvPr/>
        </p:nvSpPr>
        <p:spPr>
          <a:xfrm>
            <a:off x="2075469" y="3362331"/>
            <a:ext cx="7873117" cy="2215991"/>
          </a:xfrm>
          <a:prstGeom prst="rect">
            <a:avLst/>
          </a:prstGeom>
          <a:noFill/>
        </p:spPr>
        <p:txBody>
          <a:bodyPr wrap="none" lIns="91440" tIns="45720" rIns="91440" bIns="45720">
            <a:spAutoFit/>
          </a:bodyPr>
          <a:lstStyle/>
          <a:p>
            <a:pPr algn="ctr"/>
            <a:r>
              <a:rPr lang="en-US" sz="13800" b="1" cap="none" spc="0">
                <a:ln w="22225">
                  <a:solidFill>
                    <a:schemeClr val="accent2"/>
                  </a:solidFill>
                  <a:prstDash val="solid"/>
                </a:ln>
                <a:solidFill>
                  <a:schemeClr val="accent2">
                    <a:lumMod val="40000"/>
                    <a:lumOff val="60000"/>
                  </a:schemeClr>
                </a:solidFill>
                <a:effectLst/>
              </a:rPr>
              <a:t>Repetition</a:t>
            </a:r>
          </a:p>
        </p:txBody>
      </p:sp>
    </p:spTree>
    <p:extLst>
      <p:ext uri="{BB962C8B-B14F-4D97-AF65-F5344CB8AC3E}">
        <p14:creationId xmlns:p14="http://schemas.microsoft.com/office/powerpoint/2010/main" val="366761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1127" y="1011981"/>
            <a:ext cx="10572364" cy="5286182"/>
          </a:xfrm>
        </p:spPr>
      </p:pic>
    </p:spTree>
    <p:extLst>
      <p:ext uri="{BB962C8B-B14F-4D97-AF65-F5344CB8AC3E}">
        <p14:creationId xmlns:p14="http://schemas.microsoft.com/office/powerpoint/2010/main" val="286724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2387" y="-514149"/>
            <a:ext cx="12492318" cy="8324958"/>
          </a:xfrm>
          <a:ln w="190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3302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3"/>
          <a:stretch>
            <a:fillRect/>
          </a:stretch>
        </p:blipFill>
        <p:spPr>
          <a:xfrm>
            <a:off x="0" y="-934810"/>
            <a:ext cx="12192000" cy="9194750"/>
          </a:xfrm>
          <a:prstGeom prst="rect">
            <a:avLst/>
          </a:prstGeom>
        </p:spPr>
      </p:pic>
    </p:spTree>
    <p:extLst>
      <p:ext uri="{BB962C8B-B14F-4D97-AF65-F5344CB8AC3E}">
        <p14:creationId xmlns:p14="http://schemas.microsoft.com/office/powerpoint/2010/main" val="2609697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a:t>Reflection</a:t>
            </a:r>
          </a:p>
        </p:txBody>
      </p:sp>
      <p:sp>
        <p:nvSpPr>
          <p:cNvPr id="3" name="Content Placeholder 2"/>
          <p:cNvSpPr>
            <a:spLocks noGrp="1"/>
          </p:cNvSpPr>
          <p:nvPr>
            <p:ph idx="1"/>
          </p:nvPr>
        </p:nvSpPr>
        <p:spPr/>
        <p:txBody>
          <a:bodyPr/>
          <a:lstStyle/>
          <a:p>
            <a:pPr marL="777240" indent="-685800">
              <a:buFont typeface="Arial" panose="020B0604020202020204" pitchFamily="34" charset="0"/>
              <a:buChar char="•"/>
              <a:defRPr/>
            </a:pPr>
            <a:r>
              <a:rPr lang="en-US" sz="4800"/>
              <a:t>What was surprising?</a:t>
            </a:r>
          </a:p>
          <a:p>
            <a:pPr marL="777240" indent="-685800">
              <a:buFont typeface="Arial" panose="020B0604020202020204" pitchFamily="34" charset="0"/>
              <a:buChar char="•"/>
              <a:defRPr/>
            </a:pPr>
            <a:r>
              <a:rPr lang="en-US" sz="4800"/>
              <a:t>What did you already know, but now see in a new way?</a:t>
            </a:r>
          </a:p>
          <a:p>
            <a:pPr marL="777240" indent="-685800">
              <a:buFont typeface="Arial" panose="020B0604020202020204" pitchFamily="34" charset="0"/>
              <a:buChar char="•"/>
              <a:defRPr/>
            </a:pPr>
            <a:r>
              <a:rPr lang="en-US" sz="4800"/>
              <a:t>What new questions do you have?</a:t>
            </a:r>
          </a:p>
          <a:p>
            <a:endParaRPr lang="en-US"/>
          </a:p>
        </p:txBody>
      </p:sp>
      <p:pic>
        <p:nvPicPr>
          <p:cNvPr id="5" name="One Minute Twinkle Twink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12441" y="5229331"/>
            <a:ext cx="6507163" cy="1279525"/>
          </a:xfrm>
          <a:prstGeom prst="rect">
            <a:avLst/>
          </a:prstGeom>
          <a:ln>
            <a:solidFill>
              <a:schemeClr val="accent3">
                <a:lumMod val="50000"/>
              </a:schemeClr>
            </a:solidFill>
          </a:ln>
        </p:spPr>
      </p:pic>
    </p:spTree>
    <p:extLst>
      <p:ext uri="{BB962C8B-B14F-4D97-AF65-F5344CB8AC3E}">
        <p14:creationId xmlns:p14="http://schemas.microsoft.com/office/powerpoint/2010/main" val="4145780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a:t>Reflection</a:t>
            </a:r>
          </a:p>
        </p:txBody>
      </p:sp>
      <p:sp>
        <p:nvSpPr>
          <p:cNvPr id="3" name="Content Placeholder 2"/>
          <p:cNvSpPr>
            <a:spLocks noGrp="1"/>
          </p:cNvSpPr>
          <p:nvPr>
            <p:ph idx="1"/>
          </p:nvPr>
        </p:nvSpPr>
        <p:spPr/>
        <p:txBody>
          <a:bodyPr/>
          <a:lstStyle/>
          <a:p>
            <a:pPr marL="777240" indent="-685800">
              <a:buFont typeface="Arial" panose="020B0604020202020204" pitchFamily="34" charset="0"/>
              <a:buChar char="•"/>
              <a:defRPr/>
            </a:pPr>
            <a:r>
              <a:rPr lang="en-US" sz="4800"/>
              <a:t>What was surprising?</a:t>
            </a:r>
          </a:p>
          <a:p>
            <a:pPr marL="777240" indent="-685800">
              <a:buFont typeface="Arial" panose="020B0604020202020204" pitchFamily="34" charset="0"/>
              <a:buChar char="•"/>
              <a:defRPr/>
            </a:pPr>
            <a:r>
              <a:rPr lang="en-US" sz="4800"/>
              <a:t>What did you already know, but now see in a new way?</a:t>
            </a:r>
          </a:p>
          <a:p>
            <a:pPr marL="777240" indent="-685800">
              <a:buFont typeface="Arial" panose="020B0604020202020204" pitchFamily="34" charset="0"/>
              <a:buChar char="•"/>
              <a:defRPr/>
            </a:pPr>
            <a:r>
              <a:rPr lang="en-US" sz="4800"/>
              <a:t>What new questions do you have?</a:t>
            </a:r>
          </a:p>
          <a:p>
            <a:endParaRPr lang="en-US"/>
          </a:p>
        </p:txBody>
      </p:sp>
      <p:pic>
        <p:nvPicPr>
          <p:cNvPr id="5" name="Four Minutes 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49769" y="4969578"/>
            <a:ext cx="8120824" cy="1604323"/>
          </a:xfrm>
          <a:prstGeom prst="rect">
            <a:avLst/>
          </a:prstGeom>
          <a:ln>
            <a:solidFill>
              <a:schemeClr val="accent2">
                <a:lumMod val="50000"/>
              </a:schemeClr>
            </a:solidFill>
          </a:ln>
        </p:spPr>
      </p:pic>
    </p:spTree>
    <p:extLst>
      <p:ext uri="{BB962C8B-B14F-4D97-AF65-F5344CB8AC3E}">
        <p14:creationId xmlns:p14="http://schemas.microsoft.com/office/powerpoint/2010/main" val="3500470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503" y="1318991"/>
            <a:ext cx="10058400" cy="1450757"/>
          </a:xfrm>
        </p:spPr>
        <p:txBody>
          <a:bodyPr>
            <a:normAutofit/>
          </a:bodyPr>
          <a:lstStyle/>
          <a:p>
            <a:pPr algn="ctr"/>
            <a:r>
              <a:rPr lang="en-US" sz="9600"/>
              <a:t>Multitasking is a lie</a:t>
            </a:r>
          </a:p>
        </p:txBody>
      </p:sp>
      <p:cxnSp>
        <p:nvCxnSpPr>
          <p:cNvPr id="5" name="Straight Connector 4"/>
          <p:cNvCxnSpPr/>
          <p:nvPr/>
        </p:nvCxnSpPr>
        <p:spPr>
          <a:xfrm>
            <a:off x="1342103" y="3052916"/>
            <a:ext cx="96012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 name="Title 1"/>
          <p:cNvSpPr txBox="1">
            <a:spLocks/>
          </p:cNvSpPr>
          <p:nvPr/>
        </p:nvSpPr>
        <p:spPr>
          <a:xfrm>
            <a:off x="176981" y="2769748"/>
            <a:ext cx="12015019" cy="1450757"/>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solidFill>
                <a:latin typeface="+mn-lt"/>
                <a:ea typeface="+mj-ea"/>
                <a:cs typeface="+mj-cs"/>
              </a:defRPr>
            </a:lvl1pPr>
          </a:lstStyle>
          <a:p>
            <a:pPr algn="ctr"/>
            <a:r>
              <a:rPr lang="en-US" sz="5400"/>
              <a:t>1 2 3 4 5 6 7 8 9 10 11 12 13 14 15 16 17 18</a:t>
            </a:r>
          </a:p>
        </p:txBody>
      </p:sp>
    </p:spTree>
    <p:extLst>
      <p:ext uri="{BB962C8B-B14F-4D97-AF65-F5344CB8AC3E}">
        <p14:creationId xmlns:p14="http://schemas.microsoft.com/office/powerpoint/2010/main" val="3535081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546950"/>
            <a:ext cx="12360166" cy="9199179"/>
          </a:xfrm>
        </p:spPr>
      </p:pic>
    </p:spTree>
    <p:extLst>
      <p:ext uri="{BB962C8B-B14F-4D97-AF65-F5344CB8AC3E}">
        <p14:creationId xmlns:p14="http://schemas.microsoft.com/office/powerpoint/2010/main" val="18464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120F1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15068" y="-556251"/>
            <a:ext cx="9890620" cy="7393239"/>
          </a:xfrm>
        </p:spPr>
      </p:pic>
    </p:spTree>
    <p:extLst>
      <p:ext uri="{BB962C8B-B14F-4D97-AF65-F5344CB8AC3E}">
        <p14:creationId xmlns:p14="http://schemas.microsoft.com/office/powerpoint/2010/main" val="909184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509" y="3575943"/>
            <a:ext cx="11859491" cy="1450757"/>
          </a:xfrm>
        </p:spPr>
        <p:txBody>
          <a:bodyPr>
            <a:noAutofit/>
          </a:bodyPr>
          <a:lstStyle/>
          <a:p>
            <a:r>
              <a:rPr lang="en-US" sz="8800" b="1" smtClean="0"/>
              <a:t>www.mcquinnable.com</a:t>
            </a:r>
            <a:endParaRPr lang="en-US" sz="8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4700" y="859158"/>
            <a:ext cx="5012168" cy="2582541"/>
          </a:xfrm>
          <a:prstGeom prst="rect">
            <a:avLst/>
          </a:prstGeom>
        </p:spPr>
      </p:pic>
    </p:spTree>
    <p:extLst>
      <p:ext uri="{BB962C8B-B14F-4D97-AF65-F5344CB8AC3E}">
        <p14:creationId xmlns:p14="http://schemas.microsoft.com/office/powerpoint/2010/main" val="1711336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Glassbrai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72212" y="387274"/>
            <a:ext cx="11256302" cy="5755341"/>
          </a:xfrm>
        </p:spPr>
      </p:pic>
    </p:spTree>
    <p:extLst>
      <p:ext uri="{BB962C8B-B14F-4D97-AF65-F5344CB8AC3E}">
        <p14:creationId xmlns:p14="http://schemas.microsoft.com/office/powerpoint/2010/main" val="593662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4" y="2644996"/>
            <a:ext cx="7068797" cy="1683857"/>
          </a:xfrm>
        </p:spPr>
        <p:txBody>
          <a:bodyPr>
            <a:noAutofit/>
          </a:bodyPr>
          <a:lstStyle/>
          <a:p>
            <a:r>
              <a:rPr lang="en-US" sz="3200"/>
              <a:t/>
            </a:r>
            <a:br>
              <a:rPr lang="en-US" sz="3200"/>
            </a:br>
            <a:r>
              <a:rPr lang="en-US" sz="6000"/>
              <a:t>What are the major brain systems involved in learning?</a:t>
            </a:r>
          </a:p>
        </p:txBody>
      </p:sp>
      <p:pic>
        <p:nvPicPr>
          <p:cNvPr id="3" name="Picture 2"/>
          <p:cNvPicPr>
            <a:picLocks noChangeAspect="1"/>
          </p:cNvPicPr>
          <p:nvPr/>
        </p:nvPicPr>
        <p:blipFill>
          <a:blip r:embed="rId5">
            <a:duotone>
              <a:prstClr val="black"/>
              <a:schemeClr val="accent4">
                <a:lumMod val="75000"/>
                <a:tint val="45000"/>
                <a:satMod val="400000"/>
              </a:schemeClr>
            </a:duotone>
            <a:extLst>
              <a:ext uri="{28A0092B-C50C-407E-A947-70E740481C1C}">
                <a14:useLocalDpi xmlns:a14="http://schemas.microsoft.com/office/drawing/2010/main" val="0"/>
              </a:ext>
            </a:extLst>
          </a:blip>
          <a:stretch>
            <a:fillRect/>
          </a:stretch>
        </p:blipFill>
        <p:spPr>
          <a:xfrm>
            <a:off x="7325471" y="1531620"/>
            <a:ext cx="4414106" cy="3634740"/>
          </a:xfrm>
          <a:prstGeom prst="rect">
            <a:avLst/>
          </a:prstGeom>
        </p:spPr>
      </p:pic>
      <p:pic>
        <p:nvPicPr>
          <p:cNvPr id="5" name="One Minute Singing in the Rai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66137" y="4954996"/>
            <a:ext cx="6507163" cy="1279525"/>
          </a:xfrm>
          <a:prstGeom prst="rect">
            <a:avLst/>
          </a:prstGeom>
          <a:ln>
            <a:solidFill>
              <a:schemeClr val="accent2">
                <a:lumMod val="50000"/>
              </a:schemeClr>
            </a:solidFill>
          </a:ln>
        </p:spPr>
      </p:pic>
    </p:spTree>
    <p:extLst>
      <p:ext uri="{BB962C8B-B14F-4D97-AF65-F5344CB8AC3E}">
        <p14:creationId xmlns:p14="http://schemas.microsoft.com/office/powerpoint/2010/main" val="820074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895" r="163" b="7746"/>
          <a:stretch/>
        </p:blipFill>
        <p:spPr>
          <a:xfrm>
            <a:off x="-213360" y="-1279922"/>
            <a:ext cx="13075306" cy="9143761"/>
          </a:xfrm>
        </p:spPr>
      </p:pic>
    </p:spTree>
    <p:extLst>
      <p:ext uri="{BB962C8B-B14F-4D97-AF65-F5344CB8AC3E}">
        <p14:creationId xmlns:p14="http://schemas.microsoft.com/office/powerpoint/2010/main" val="79359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7281" t="-112" r="6359" b="112"/>
          <a:stretch/>
        </p:blipFill>
        <p:spPr>
          <a:xfrm>
            <a:off x="0" y="-1095346"/>
            <a:ext cx="11234056" cy="9756323"/>
          </a:xfrm>
        </p:spPr>
      </p:pic>
      <p:pic>
        <p:nvPicPr>
          <p:cNvPr id="3" name="Picture 2"/>
          <p:cNvPicPr>
            <a:picLocks noChangeAspect="1"/>
          </p:cNvPicPr>
          <p:nvPr/>
        </p:nvPicPr>
        <p:blipFill>
          <a:blip r:embed="rId4"/>
          <a:stretch>
            <a:fillRect/>
          </a:stretch>
        </p:blipFill>
        <p:spPr>
          <a:xfrm>
            <a:off x="10296525" y="-1410186"/>
            <a:ext cx="1895475" cy="10182225"/>
          </a:xfrm>
          <a:prstGeom prst="rect">
            <a:avLst/>
          </a:prstGeom>
        </p:spPr>
      </p:pic>
    </p:spTree>
    <p:extLst>
      <p:ext uri="{BB962C8B-B14F-4D97-AF65-F5344CB8AC3E}">
        <p14:creationId xmlns:p14="http://schemas.microsoft.com/office/powerpoint/2010/main" val="77280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rot="16200000">
            <a:off x="427250" y="2411881"/>
            <a:ext cx="3806298"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Performance</a:t>
            </a:r>
          </a:p>
        </p:txBody>
      </p:sp>
      <p:sp>
        <p:nvSpPr>
          <p:cNvPr id="13" name="Rectangle 12"/>
          <p:cNvSpPr/>
          <p:nvPr/>
        </p:nvSpPr>
        <p:spPr>
          <a:xfrm>
            <a:off x="4999227" y="5380681"/>
            <a:ext cx="1853905"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Stress</a:t>
            </a:r>
          </a:p>
        </p:txBody>
      </p:sp>
      <p:grpSp>
        <p:nvGrpSpPr>
          <p:cNvPr id="2" name="Group 1"/>
          <p:cNvGrpSpPr/>
          <p:nvPr/>
        </p:nvGrpSpPr>
        <p:grpSpPr>
          <a:xfrm>
            <a:off x="3481247" y="417971"/>
            <a:ext cx="4889863" cy="4911151"/>
            <a:chOff x="3481247" y="417971"/>
            <a:chExt cx="4889863" cy="4911151"/>
          </a:xfrm>
        </p:grpSpPr>
        <p:grpSp>
          <p:nvGrpSpPr>
            <p:cNvPr id="11" name="Group 10"/>
            <p:cNvGrpSpPr/>
            <p:nvPr/>
          </p:nvGrpSpPr>
          <p:grpSpPr>
            <a:xfrm>
              <a:off x="3481247" y="417971"/>
              <a:ext cx="4889863" cy="4911151"/>
              <a:chOff x="1097280" y="957943"/>
              <a:chExt cx="4889863" cy="4911151"/>
            </a:xfrm>
          </p:grpSpPr>
          <p:sp>
            <p:nvSpPr>
              <p:cNvPr id="4" name="Rectangle 3"/>
              <p:cNvSpPr/>
              <p:nvPr/>
            </p:nvSpPr>
            <p:spPr>
              <a:xfrm>
                <a:off x="1097280" y="957943"/>
                <a:ext cx="4889863" cy="4911151"/>
              </a:xfrm>
              <a:prstGeom prst="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1097280" y="4278086"/>
                <a:ext cx="4889863" cy="2177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1132114" y="1707881"/>
                <a:ext cx="4049486" cy="3484605"/>
              </a:xfrm>
              <a:custGeom>
                <a:avLst/>
                <a:gdLst>
                  <a:gd name="connsiteX0" fmla="*/ 0 w 4049486"/>
                  <a:gd name="connsiteY0" fmla="*/ 2559319 h 3484605"/>
                  <a:gd name="connsiteX1" fmla="*/ 2079172 w 4049486"/>
                  <a:gd name="connsiteY1" fmla="*/ 12062 h 3484605"/>
                  <a:gd name="connsiteX2" fmla="*/ 4049486 w 4049486"/>
                  <a:gd name="connsiteY2" fmla="*/ 3484605 h 3484605"/>
                  <a:gd name="connsiteX3" fmla="*/ 4049486 w 4049486"/>
                  <a:gd name="connsiteY3" fmla="*/ 3484605 h 3484605"/>
                </a:gdLst>
                <a:ahLst/>
                <a:cxnLst>
                  <a:cxn ang="0">
                    <a:pos x="connsiteX0" y="connsiteY0"/>
                  </a:cxn>
                  <a:cxn ang="0">
                    <a:pos x="connsiteX1" y="connsiteY1"/>
                  </a:cxn>
                  <a:cxn ang="0">
                    <a:pos x="connsiteX2" y="connsiteY2"/>
                  </a:cxn>
                  <a:cxn ang="0">
                    <a:pos x="connsiteX3" y="connsiteY3"/>
                  </a:cxn>
                </a:cxnLst>
                <a:rect l="l" t="t" r="r" b="b"/>
                <a:pathLst>
                  <a:path w="4049486" h="3484605">
                    <a:moveTo>
                      <a:pt x="0" y="2559319"/>
                    </a:moveTo>
                    <a:cubicBezTo>
                      <a:pt x="702129" y="1208583"/>
                      <a:pt x="1404258" y="-142152"/>
                      <a:pt x="2079172" y="12062"/>
                    </a:cubicBezTo>
                    <a:cubicBezTo>
                      <a:pt x="2754086" y="166276"/>
                      <a:pt x="4049486" y="3484605"/>
                      <a:pt x="4049486" y="3484605"/>
                    </a:cubicBezTo>
                    <a:lnTo>
                      <a:pt x="4049486" y="3484605"/>
                    </a:ln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 name="Straight Connector 14"/>
            <p:cNvCxnSpPr/>
            <p:nvPr/>
          </p:nvCxnSpPr>
          <p:spPr>
            <a:xfrm flipH="1" flipV="1">
              <a:off x="7195457" y="3759885"/>
              <a:ext cx="451752" cy="1090018"/>
            </a:xfrm>
            <a:prstGeom prst="line">
              <a:avLst/>
            </a:prstGeom>
            <a:ln w="762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20" name="Straight Arrow Connector 19"/>
          <p:cNvCxnSpPr/>
          <p:nvPr/>
        </p:nvCxnSpPr>
        <p:spPr>
          <a:xfrm flipH="1" flipV="1">
            <a:off x="3004457" y="1167909"/>
            <a:ext cx="43543" cy="3240805"/>
          </a:xfrm>
          <a:prstGeom prst="straightConnector1">
            <a:avLst/>
          </a:prstGeom>
          <a:ln w="57150">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4506687" y="6466114"/>
            <a:ext cx="3093714" cy="4192"/>
          </a:xfrm>
          <a:prstGeom prst="straightConnector1">
            <a:avLst/>
          </a:prstGeom>
          <a:ln w="57150">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4409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4D4D4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895" r="163" b="7746"/>
          <a:stretch/>
        </p:blipFill>
        <p:spPr>
          <a:xfrm>
            <a:off x="2966660" y="-196884"/>
            <a:ext cx="9650407" cy="6748565"/>
          </a:xfrm>
        </p:spPr>
      </p:pic>
      <p:pic>
        <p:nvPicPr>
          <p:cNvPr id="3" name="Picture 2"/>
          <p:cNvPicPr>
            <a:picLocks noChangeAspect="1"/>
          </p:cNvPicPr>
          <p:nvPr/>
        </p:nvPicPr>
        <p:blipFill>
          <a:blip r:embed="rId4"/>
          <a:stretch>
            <a:fillRect/>
          </a:stretch>
        </p:blipFill>
        <p:spPr>
          <a:xfrm>
            <a:off x="557877" y="1378056"/>
            <a:ext cx="3870169" cy="3884484"/>
          </a:xfrm>
          <a:prstGeom prst="rect">
            <a:avLst/>
          </a:prstGeom>
        </p:spPr>
      </p:pic>
      <p:sp>
        <p:nvSpPr>
          <p:cNvPr id="9" name="Oval 8"/>
          <p:cNvSpPr/>
          <p:nvPr/>
        </p:nvSpPr>
        <p:spPr>
          <a:xfrm rot="18714074">
            <a:off x="311184" y="2439826"/>
            <a:ext cx="2298914" cy="38681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46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4D4D4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4"/>
          <p:cNvPicPr>
            <a:picLocks noChangeAspect="1"/>
          </p:cNvPicPr>
          <p:nvPr/>
        </p:nvPicPr>
        <p:blipFill rotWithShape="1">
          <a:blip r:embed="rId3" cstate="print">
            <a:extLst>
              <a:ext uri="{28A0092B-C50C-407E-A947-70E740481C1C}">
                <a14:useLocalDpi xmlns:a14="http://schemas.microsoft.com/office/drawing/2010/main" val="0"/>
              </a:ext>
            </a:extLst>
          </a:blip>
          <a:srcRect l="7281" t="-112" r="6359" b="112"/>
          <a:stretch/>
        </p:blipFill>
        <p:spPr>
          <a:xfrm>
            <a:off x="3650156" y="-228600"/>
            <a:ext cx="8851235" cy="7338701"/>
          </a:xfrm>
          <a:prstGeom prst="rect">
            <a:avLst/>
          </a:prstGeom>
        </p:spPr>
      </p:pic>
      <p:sp>
        <p:nvSpPr>
          <p:cNvPr id="8" name="Explosion 1 7"/>
          <p:cNvSpPr/>
          <p:nvPr/>
        </p:nvSpPr>
        <p:spPr>
          <a:xfrm>
            <a:off x="7348444" y="2419124"/>
            <a:ext cx="2894220" cy="2429393"/>
          </a:xfrm>
          <a:prstGeom prst="irregularSeal1">
            <a:avLst/>
          </a:prstGeom>
          <a:noFill/>
          <a:ln w="76200">
            <a:solidFill>
              <a:srgbClr val="C00000">
                <a:alpha val="6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557877" y="1378056"/>
            <a:ext cx="3870169" cy="3884484"/>
          </a:xfrm>
          <a:prstGeom prst="rect">
            <a:avLst/>
          </a:prstGeom>
        </p:spPr>
      </p:pic>
      <p:sp>
        <p:nvSpPr>
          <p:cNvPr id="9" name="Oval 8"/>
          <p:cNvSpPr/>
          <p:nvPr/>
        </p:nvSpPr>
        <p:spPr>
          <a:xfrm rot="3794808">
            <a:off x="1354264" y="2947066"/>
            <a:ext cx="3555208" cy="13735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4940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repeatCount="5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set>
                                      <p:cBhvr override="childStyle">
                                        <p:cTn dur="1" fill="hold" display="0" masterRel="sameClick" afterEffect="1">
                                          <p:stCondLst>
                                            <p:cond evt="end" delay="0">
                                              <p:tn val="5"/>
                                            </p:cond>
                                          </p:stCondLst>
                                        </p:cTn>
                                        <p:tgtEl>
                                          <p:spTgt spid="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1909620" y="2075232"/>
            <a:ext cx="8433719" cy="3170099"/>
          </a:xfrm>
          <a:prstGeom prst="rect">
            <a:avLst/>
          </a:prstGeom>
          <a:noFill/>
        </p:spPr>
        <p:txBody>
          <a:bodyPr wrap="none" lIns="91440" tIns="45720" rIns="91440" bIns="45720">
            <a:spAutoFit/>
          </a:bodyPr>
          <a:lstStyle/>
          <a:p>
            <a:pPr algn="ctr"/>
            <a:r>
              <a:rPr lang="en-US" sz="10000" b="0" cap="none" spc="0">
                <a:ln w="0"/>
                <a:solidFill>
                  <a:schemeClr val="tx1"/>
                </a:solidFill>
                <a:effectLst>
                  <a:outerShdw blurRad="38100" dist="19050" dir="2700000" algn="tl" rotWithShape="0">
                    <a:schemeClr val="dk1">
                      <a:alpha val="40000"/>
                    </a:schemeClr>
                  </a:outerShdw>
                </a:effectLst>
                <a:latin typeface="Aharoni" panose="02010803020104030203" pitchFamily="2" charset="-79"/>
                <a:cs typeface="Aharoni" panose="02010803020104030203" pitchFamily="2" charset="-79"/>
              </a:rPr>
              <a:t>What were </a:t>
            </a:r>
          </a:p>
          <a:p>
            <a:pPr algn="ctr"/>
            <a:r>
              <a:rPr lang="en-US" sz="10000" b="0" cap="none" spc="0">
                <a:ln w="0"/>
                <a:solidFill>
                  <a:schemeClr val="tx1"/>
                </a:solidFill>
                <a:effectLst>
                  <a:outerShdw blurRad="38100" dist="19050" dir="2700000" algn="tl" rotWithShape="0">
                    <a:schemeClr val="dk1">
                      <a:alpha val="40000"/>
                    </a:schemeClr>
                  </a:outerShdw>
                </a:effectLst>
                <a:latin typeface="Aharoni" panose="02010803020104030203" pitchFamily="2" charset="-79"/>
                <a:cs typeface="Aharoni" panose="02010803020104030203" pitchFamily="2" charset="-79"/>
              </a:rPr>
              <a:t>you thinking?</a:t>
            </a:r>
          </a:p>
        </p:txBody>
      </p:sp>
      <p:cxnSp>
        <p:nvCxnSpPr>
          <p:cNvPr id="6" name="Straight Connector 5"/>
          <p:cNvCxnSpPr/>
          <p:nvPr/>
        </p:nvCxnSpPr>
        <p:spPr>
          <a:xfrm flipV="1">
            <a:off x="2448652" y="2510754"/>
            <a:ext cx="3381453" cy="718216"/>
          </a:xfrm>
          <a:prstGeom prst="line">
            <a:avLst/>
          </a:prstGeom>
          <a:ln w="1143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rot="20216404">
            <a:off x="723262" y="737086"/>
            <a:ext cx="4254691" cy="2000548"/>
          </a:xfrm>
          <a:prstGeom prst="rect">
            <a:avLst/>
          </a:prstGeom>
          <a:noFill/>
        </p:spPr>
        <p:txBody>
          <a:bodyPr wrap="none" lIns="91440" tIns="45720" rIns="91440" bIns="45720">
            <a:spAutoFit/>
          </a:bodyPr>
          <a:lstStyle/>
          <a:p>
            <a:pPr algn="ctr"/>
            <a:r>
              <a:rPr lang="en-US" sz="12400" b="1" cap="none" spc="0">
                <a:ln w="0"/>
                <a:solidFill>
                  <a:schemeClr val="tx1"/>
                </a:solidFill>
                <a:effectLst>
                  <a:outerShdw blurRad="38100" dist="19050" dir="2700000" algn="tl" rotWithShape="0">
                    <a:schemeClr val="dk1">
                      <a:alpha val="40000"/>
                    </a:schemeClr>
                  </a:outerShdw>
                </a:effectLst>
                <a:latin typeface="Bradley Hand ITC" panose="03070402050302030203" pitchFamily="66" charset="0"/>
                <a:cs typeface="Aharoni" panose="02010803020104030203" pitchFamily="2" charset="-79"/>
              </a:rPr>
              <a:t>Where</a:t>
            </a:r>
            <a:endParaRPr lang="en-US" sz="12400" b="1" cap="none" spc="0">
              <a:ln w="0"/>
              <a:solidFill>
                <a:schemeClr val="tx1"/>
              </a:solidFill>
              <a:effectLst>
                <a:outerShdw blurRad="38100" dist="19050" dir="2700000" algn="tl" rotWithShape="0">
                  <a:schemeClr val="dk1">
                    <a:alpha val="40000"/>
                  </a:schemeClr>
                </a:outerShdw>
              </a:effectLst>
              <a:latin typeface="Bradley Hand ITC" panose="03070402050302030203" pitchFamily="66" charset="0"/>
            </a:endParaRPr>
          </a:p>
        </p:txBody>
      </p:sp>
    </p:spTree>
    <p:extLst>
      <p:ext uri="{BB962C8B-B14F-4D97-AF65-F5344CB8AC3E}">
        <p14:creationId xmlns:p14="http://schemas.microsoft.com/office/powerpoint/2010/main" val="174330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81247" y="417971"/>
            <a:ext cx="4889863" cy="4911151"/>
          </a:xfrm>
          <a:prstGeom prst="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 name="Straight Connector 5"/>
          <p:cNvCxnSpPr/>
          <p:nvPr/>
        </p:nvCxnSpPr>
        <p:spPr>
          <a:xfrm>
            <a:off x="3481247" y="3738114"/>
            <a:ext cx="4889863" cy="2177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3516081" y="1167909"/>
            <a:ext cx="4049486" cy="3484605"/>
          </a:xfrm>
          <a:custGeom>
            <a:avLst/>
            <a:gdLst>
              <a:gd name="connsiteX0" fmla="*/ 0 w 4049486"/>
              <a:gd name="connsiteY0" fmla="*/ 2559319 h 3484605"/>
              <a:gd name="connsiteX1" fmla="*/ 2079172 w 4049486"/>
              <a:gd name="connsiteY1" fmla="*/ 12062 h 3484605"/>
              <a:gd name="connsiteX2" fmla="*/ 4049486 w 4049486"/>
              <a:gd name="connsiteY2" fmla="*/ 3484605 h 3484605"/>
              <a:gd name="connsiteX3" fmla="*/ 4049486 w 4049486"/>
              <a:gd name="connsiteY3" fmla="*/ 3484605 h 3484605"/>
            </a:gdLst>
            <a:ahLst/>
            <a:cxnLst>
              <a:cxn ang="0">
                <a:pos x="connsiteX0" y="connsiteY0"/>
              </a:cxn>
              <a:cxn ang="0">
                <a:pos x="connsiteX1" y="connsiteY1"/>
              </a:cxn>
              <a:cxn ang="0">
                <a:pos x="connsiteX2" y="connsiteY2"/>
              </a:cxn>
              <a:cxn ang="0">
                <a:pos x="connsiteX3" y="connsiteY3"/>
              </a:cxn>
            </a:cxnLst>
            <a:rect l="l" t="t" r="r" b="b"/>
            <a:pathLst>
              <a:path w="4049486" h="3484605">
                <a:moveTo>
                  <a:pt x="0" y="2559319"/>
                </a:moveTo>
                <a:cubicBezTo>
                  <a:pt x="702129" y="1208583"/>
                  <a:pt x="1404258" y="-142152"/>
                  <a:pt x="2079172" y="12062"/>
                </a:cubicBezTo>
                <a:cubicBezTo>
                  <a:pt x="2754086" y="166276"/>
                  <a:pt x="4049486" y="3484605"/>
                  <a:pt x="4049486" y="3484605"/>
                </a:cubicBezTo>
                <a:lnTo>
                  <a:pt x="4049486" y="3484605"/>
                </a:ln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rot="16200000">
            <a:off x="427250" y="2411881"/>
            <a:ext cx="3806298" cy="923330"/>
          </a:xfrm>
          <a:prstGeom prst="rect">
            <a:avLst/>
          </a:prstGeom>
          <a:noFill/>
        </p:spPr>
        <p:txBody>
          <a:bodyPr wrap="none" lIns="91440" tIns="45720" rIns="91440" bIns="45720">
            <a:spAutoFit/>
          </a:bodyPr>
          <a:lstStyle/>
          <a:p>
            <a:pPr algn="ctr"/>
            <a:r>
              <a:rPr lang="en-US" sz="5400">
                <a:ln w="0"/>
                <a:solidFill>
                  <a:prstClr val="black"/>
                </a:solidFill>
                <a:effectLst>
                  <a:outerShdw blurRad="38100" dist="19050" dir="2700000" algn="tl" rotWithShape="0">
                    <a:prstClr val="black">
                      <a:alpha val="40000"/>
                    </a:prstClr>
                  </a:outerShdw>
                </a:effectLst>
              </a:rPr>
              <a:t>Performance</a:t>
            </a:r>
          </a:p>
        </p:txBody>
      </p:sp>
      <p:sp>
        <p:nvSpPr>
          <p:cNvPr id="13" name="Rectangle 12"/>
          <p:cNvSpPr/>
          <p:nvPr/>
        </p:nvSpPr>
        <p:spPr>
          <a:xfrm>
            <a:off x="4999227" y="5380681"/>
            <a:ext cx="1853905" cy="923330"/>
          </a:xfrm>
          <a:prstGeom prst="rect">
            <a:avLst/>
          </a:prstGeom>
          <a:noFill/>
        </p:spPr>
        <p:txBody>
          <a:bodyPr wrap="none" lIns="91440" tIns="45720" rIns="91440" bIns="45720">
            <a:spAutoFit/>
          </a:bodyPr>
          <a:lstStyle/>
          <a:p>
            <a:pPr algn="ctr"/>
            <a:r>
              <a:rPr lang="en-US" sz="5400">
                <a:ln w="0"/>
                <a:solidFill>
                  <a:prstClr val="black"/>
                </a:solidFill>
                <a:effectLst>
                  <a:outerShdw blurRad="38100" dist="19050" dir="2700000" algn="tl" rotWithShape="0">
                    <a:prstClr val="black">
                      <a:alpha val="40000"/>
                    </a:prstClr>
                  </a:outerShdw>
                </a:effectLst>
              </a:rPr>
              <a:t>Stress</a:t>
            </a:r>
          </a:p>
        </p:txBody>
      </p:sp>
      <p:cxnSp>
        <p:nvCxnSpPr>
          <p:cNvPr id="15" name="Straight Connector 14"/>
          <p:cNvCxnSpPr/>
          <p:nvPr/>
        </p:nvCxnSpPr>
        <p:spPr>
          <a:xfrm flipH="1" flipV="1">
            <a:off x="7195457" y="3759885"/>
            <a:ext cx="451752" cy="1090018"/>
          </a:xfrm>
          <a:prstGeom prst="line">
            <a:avLst/>
          </a:prstGeom>
          <a:ln w="762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3004457" y="1167909"/>
            <a:ext cx="43543" cy="3240805"/>
          </a:xfrm>
          <a:prstGeom prst="straightConnector1">
            <a:avLst/>
          </a:prstGeom>
          <a:ln w="57150">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4506687" y="6466114"/>
            <a:ext cx="3093714" cy="4192"/>
          </a:xfrm>
          <a:prstGeom prst="straightConnector1">
            <a:avLst/>
          </a:prstGeom>
          <a:ln w="57150">
            <a:tailEnd type="triangle" w="lg" len="lg"/>
          </a:ln>
        </p:spPr>
        <p:style>
          <a:lnRef idx="1">
            <a:schemeClr val="accent1"/>
          </a:lnRef>
          <a:fillRef idx="0">
            <a:schemeClr val="accent1"/>
          </a:fillRef>
          <a:effectRef idx="0">
            <a:schemeClr val="accent1"/>
          </a:effectRef>
          <a:fontRef idx="minor">
            <a:schemeClr val="tx1"/>
          </a:fontRef>
        </p:style>
      </p:cxnSp>
      <p:sp>
        <p:nvSpPr>
          <p:cNvPr id="22" name="Freeform 21"/>
          <p:cNvSpPr/>
          <p:nvPr/>
        </p:nvSpPr>
        <p:spPr>
          <a:xfrm>
            <a:off x="3491345" y="2331448"/>
            <a:ext cx="2492554" cy="2282116"/>
          </a:xfrm>
          <a:custGeom>
            <a:avLst/>
            <a:gdLst>
              <a:gd name="connsiteX0" fmla="*/ 0 w 2348346"/>
              <a:gd name="connsiteY0" fmla="*/ 1430061 h 2282116"/>
              <a:gd name="connsiteX1" fmla="*/ 1101437 w 2348346"/>
              <a:gd name="connsiteY1" fmla="*/ 16897 h 2282116"/>
              <a:gd name="connsiteX2" fmla="*/ 2348346 w 2348346"/>
              <a:gd name="connsiteY2" fmla="*/ 2282116 h 2282116"/>
              <a:gd name="connsiteX3" fmla="*/ 2348346 w 2348346"/>
              <a:gd name="connsiteY3" fmla="*/ 2282116 h 2282116"/>
            </a:gdLst>
            <a:ahLst/>
            <a:cxnLst>
              <a:cxn ang="0">
                <a:pos x="connsiteX0" y="connsiteY0"/>
              </a:cxn>
              <a:cxn ang="0">
                <a:pos x="connsiteX1" y="connsiteY1"/>
              </a:cxn>
              <a:cxn ang="0">
                <a:pos x="connsiteX2" y="connsiteY2"/>
              </a:cxn>
              <a:cxn ang="0">
                <a:pos x="connsiteX3" y="connsiteY3"/>
              </a:cxn>
            </a:cxnLst>
            <a:rect l="l" t="t" r="r" b="b"/>
            <a:pathLst>
              <a:path w="2348346" h="2282116">
                <a:moveTo>
                  <a:pt x="0" y="1430061"/>
                </a:moveTo>
                <a:cubicBezTo>
                  <a:pt x="355023" y="652474"/>
                  <a:pt x="710046" y="-125112"/>
                  <a:pt x="1101437" y="16897"/>
                </a:cubicBezTo>
                <a:cubicBezTo>
                  <a:pt x="1492828" y="158906"/>
                  <a:pt x="2348346" y="2282116"/>
                  <a:pt x="2348346" y="2282116"/>
                </a:cubicBezTo>
                <a:lnTo>
                  <a:pt x="2348346" y="2282116"/>
                </a:lnTo>
              </a:path>
            </a:pathLst>
          </a:cu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6" name="Straight Connector 15"/>
          <p:cNvCxnSpPr/>
          <p:nvPr/>
        </p:nvCxnSpPr>
        <p:spPr>
          <a:xfrm flipH="1" flipV="1">
            <a:off x="5585349" y="3756023"/>
            <a:ext cx="586851" cy="1273177"/>
          </a:xfrm>
          <a:prstGeom prst="line">
            <a:avLst/>
          </a:prstGeom>
          <a:ln w="762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372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940" y="-1107102"/>
            <a:ext cx="12839700" cy="9629775"/>
          </a:xfrm>
          <a:prstGeom prst="rect">
            <a:avLst/>
          </a:prstGeom>
        </p:spPr>
      </p:pic>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77041"/>
          <a:stretch/>
        </p:blipFill>
        <p:spPr>
          <a:xfrm>
            <a:off x="9952900" y="-1414674"/>
            <a:ext cx="2947829" cy="9629775"/>
          </a:xfrm>
          <a:prstGeom prst="rect">
            <a:avLst/>
          </a:prstGeom>
        </p:spPr>
      </p:pic>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91791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2452" y="4054922"/>
            <a:ext cx="10677801" cy="12705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61853" y="488762"/>
            <a:ext cx="10058400" cy="3566160"/>
          </a:xfrm>
        </p:spPr>
        <p:txBody>
          <a:bodyPr/>
          <a:lstStyle/>
          <a:p>
            <a:pPr algn="ctr"/>
            <a:endParaRPr lang="en-US"/>
          </a:p>
        </p:txBody>
      </p:sp>
      <p:sp>
        <p:nvSpPr>
          <p:cNvPr id="3" name="Text Placeholder 2"/>
          <p:cNvSpPr>
            <a:spLocks noGrp="1"/>
          </p:cNvSpPr>
          <p:nvPr>
            <p:ph type="body" idx="1"/>
          </p:nvPr>
        </p:nvSpPr>
        <p:spPr>
          <a:xfrm>
            <a:off x="1061853" y="4285665"/>
            <a:ext cx="10058400" cy="1143000"/>
          </a:xfrm>
        </p:spPr>
        <p:txBody>
          <a:bodyPr>
            <a:normAutofit/>
          </a:bodyPr>
          <a:lstStyle/>
          <a:p>
            <a:endParaRPr lang="en-US" cap="none">
              <a:solidFill>
                <a:srgbClr val="7030A0"/>
              </a:solidFill>
              <a:latin typeface="Palatino Linotype" panose="0204050205050503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44" y="5325429"/>
            <a:ext cx="11935817" cy="97668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7804" y="241377"/>
            <a:ext cx="4887216" cy="4887216"/>
          </a:xfrm>
          <a:prstGeom prst="rect">
            <a:avLst/>
          </a:prstGeom>
          <a:ln w="63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55603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506175"/>
            <a:ext cx="5987143" cy="5987143"/>
          </a:xfrm>
          <a:prstGeom prst="rect">
            <a:avLst/>
          </a:prstGeom>
        </p:spPr>
      </p:pic>
    </p:spTree>
    <p:extLst>
      <p:ext uri="{BB962C8B-B14F-4D97-AF65-F5344CB8AC3E}">
        <p14:creationId xmlns:p14="http://schemas.microsoft.com/office/powerpoint/2010/main" val="3550634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506175"/>
            <a:ext cx="5987143" cy="5987143"/>
          </a:xfrm>
          <a:prstGeom prst="rect">
            <a:avLst/>
          </a:prstGeom>
        </p:spPr>
      </p:pic>
      <p:sp>
        <p:nvSpPr>
          <p:cNvPr id="5" name="Explosion 1 4"/>
          <p:cNvSpPr/>
          <p:nvPr/>
        </p:nvSpPr>
        <p:spPr>
          <a:xfrm rot="19938869">
            <a:off x="135750" y="971988"/>
            <a:ext cx="5305052" cy="4549342"/>
          </a:xfrm>
          <a:prstGeom prst="irregularSeal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a:latin typeface="Arial Rounded MT Bold" panose="020F0704030504030204" pitchFamily="34" charset="0"/>
              </a:rPr>
              <a:t>NEW!</a:t>
            </a:r>
            <a:endParaRPr lang="en-US"/>
          </a:p>
        </p:txBody>
      </p:sp>
      <p:sp>
        <p:nvSpPr>
          <p:cNvPr id="6" name="Left Arrow 5"/>
          <p:cNvSpPr/>
          <p:nvPr/>
        </p:nvSpPr>
        <p:spPr>
          <a:xfrm>
            <a:off x="5399314" y="2808517"/>
            <a:ext cx="1785257" cy="538832"/>
          </a:xfrm>
          <a:prstGeom prst="left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020882" y="702100"/>
            <a:ext cx="1204177" cy="3847207"/>
          </a:xfrm>
          <a:prstGeom prst="rect">
            <a:avLst/>
          </a:prstGeom>
          <a:noFill/>
        </p:spPr>
        <p:txBody>
          <a:bodyPr wrap="none" lIns="91440" tIns="45720" rIns="91440" bIns="45720">
            <a:spAutoFit/>
          </a:bodyPr>
          <a:lstStyle/>
          <a:p>
            <a:pPr algn="ctr"/>
            <a:r>
              <a:rPr lang="en-US" sz="24400" b="0" cap="none" spc="0">
                <a:ln w="0"/>
                <a:solidFill>
                  <a:srgbClr val="00B050"/>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231093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506175"/>
            <a:ext cx="5987143" cy="5987143"/>
          </a:xfrm>
          <a:prstGeom prst="rect">
            <a:avLst/>
          </a:prstGeom>
        </p:spPr>
      </p:pic>
      <p:sp>
        <p:nvSpPr>
          <p:cNvPr id="6" name="Left Arrow 5"/>
          <p:cNvSpPr/>
          <p:nvPr/>
        </p:nvSpPr>
        <p:spPr>
          <a:xfrm>
            <a:off x="5399314" y="2808517"/>
            <a:ext cx="1785257" cy="538832"/>
          </a:xfrm>
          <a:prstGeom prst="left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020882" y="702100"/>
            <a:ext cx="1204177" cy="3847207"/>
          </a:xfrm>
          <a:prstGeom prst="rect">
            <a:avLst/>
          </a:prstGeom>
          <a:noFill/>
        </p:spPr>
        <p:txBody>
          <a:bodyPr wrap="none" lIns="91440" tIns="45720" rIns="91440" bIns="45720">
            <a:spAutoFit/>
          </a:bodyPr>
          <a:lstStyle/>
          <a:p>
            <a:pPr algn="ctr"/>
            <a:r>
              <a:rPr lang="en-US" sz="24400" b="0" cap="none" spc="0">
                <a:ln w="0"/>
                <a:solidFill>
                  <a:srgbClr val="00B050"/>
                </a:solidFill>
                <a:effectLst>
                  <a:outerShdw blurRad="38100" dist="19050" dir="2700000" algn="tl" rotWithShape="0">
                    <a:schemeClr val="dk1">
                      <a:alpha val="40000"/>
                    </a:schemeClr>
                  </a:outerShdw>
                </a:effectLst>
              </a:rPr>
              <a:t>!</a:t>
            </a:r>
          </a:p>
        </p:txBody>
      </p:sp>
      <p:sp>
        <p:nvSpPr>
          <p:cNvPr id="2" name="Heart 1"/>
          <p:cNvSpPr/>
          <p:nvPr/>
        </p:nvSpPr>
        <p:spPr>
          <a:xfrm rot="19830825">
            <a:off x="1018760" y="1510274"/>
            <a:ext cx="3970371" cy="3978941"/>
          </a:xfrm>
          <a:prstGeom prst="heart">
            <a:avLst/>
          </a:prstGeom>
          <a:gradFill>
            <a:gsLst>
              <a:gs pos="0">
                <a:srgbClr val="C00000"/>
              </a:gs>
              <a:gs pos="50000">
                <a:srgbClr val="FF0000"/>
              </a:gs>
              <a:gs pos="100000">
                <a:srgbClr val="BE6E42"/>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665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304799" y="485198"/>
            <a:ext cx="11328671" cy="5927793"/>
          </a:xfrm>
          <a:prstGeom prst="rect">
            <a:avLst/>
          </a:prstGeom>
          <a:ln>
            <a:solidFill>
              <a:schemeClr val="accent2">
                <a:lumMod val="50000"/>
              </a:schemeClr>
            </a:solidFill>
          </a:ln>
        </p:spPr>
      </p:pic>
    </p:spTree>
    <p:extLst>
      <p:ext uri="{BB962C8B-B14F-4D97-AF65-F5344CB8AC3E}">
        <p14:creationId xmlns:p14="http://schemas.microsoft.com/office/powerpoint/2010/main" val="290334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462" y="1284130"/>
            <a:ext cx="10058400" cy="3260161"/>
          </a:xfrm>
        </p:spPr>
        <p:txBody>
          <a:bodyPr>
            <a:noAutofit/>
          </a:bodyPr>
          <a:lstStyle/>
          <a:p>
            <a:r>
              <a:rPr lang="en-US" sz="6600"/>
              <a:t>It is literally neurologically impossible to learn deeply about something you don’t care about. </a:t>
            </a:r>
          </a:p>
        </p:txBody>
      </p:sp>
      <p:sp>
        <p:nvSpPr>
          <p:cNvPr id="4" name="TextBox 3"/>
          <p:cNvSpPr txBox="1"/>
          <p:nvPr/>
        </p:nvSpPr>
        <p:spPr>
          <a:xfrm>
            <a:off x="4710546" y="4890654"/>
            <a:ext cx="5540619" cy="584775"/>
          </a:xfrm>
          <a:prstGeom prst="rect">
            <a:avLst/>
          </a:prstGeom>
          <a:noFill/>
        </p:spPr>
        <p:txBody>
          <a:bodyPr wrap="none" rtlCol="0">
            <a:spAutoFit/>
          </a:bodyPr>
          <a:lstStyle/>
          <a:p>
            <a:r>
              <a:rPr lang="en-US" sz="3200" i="1"/>
              <a:t>Dr. Mary Helen </a:t>
            </a:r>
            <a:r>
              <a:rPr lang="en-US" sz="3200" i="1" err="1"/>
              <a:t>Immordino</a:t>
            </a:r>
            <a:r>
              <a:rPr lang="en-US" sz="3200" i="1"/>
              <a:t>-Yang</a:t>
            </a:r>
          </a:p>
        </p:txBody>
      </p:sp>
    </p:spTree>
    <p:extLst>
      <p:ext uri="{BB962C8B-B14F-4D97-AF65-F5344CB8AC3E}">
        <p14:creationId xmlns:p14="http://schemas.microsoft.com/office/powerpoint/2010/main" val="990168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506175"/>
            <a:ext cx="5987143" cy="5987143"/>
          </a:xfrm>
          <a:prstGeom prst="rect">
            <a:avLst/>
          </a:prstGeom>
        </p:spPr>
      </p:pic>
      <p:sp>
        <p:nvSpPr>
          <p:cNvPr id="6" name="Left Arrow 5"/>
          <p:cNvSpPr/>
          <p:nvPr/>
        </p:nvSpPr>
        <p:spPr>
          <a:xfrm>
            <a:off x="5399314" y="2808517"/>
            <a:ext cx="1785257" cy="538832"/>
          </a:xfrm>
          <a:prstGeom prst="left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020882" y="702100"/>
            <a:ext cx="1204177" cy="3847207"/>
          </a:xfrm>
          <a:prstGeom prst="rect">
            <a:avLst/>
          </a:prstGeom>
          <a:noFill/>
        </p:spPr>
        <p:txBody>
          <a:bodyPr wrap="none" lIns="91440" tIns="45720" rIns="91440" bIns="45720">
            <a:spAutoFit/>
          </a:bodyPr>
          <a:lstStyle/>
          <a:p>
            <a:pPr algn="ctr"/>
            <a:r>
              <a:rPr lang="en-US" sz="24400" b="0" cap="none" spc="0">
                <a:ln w="0"/>
                <a:solidFill>
                  <a:srgbClr val="FF0000"/>
                </a:solidFill>
                <a:effectLst>
                  <a:outerShdw blurRad="38100" dist="19050" dir="2700000" algn="tl" rotWithShape="0">
                    <a:schemeClr val="dk1">
                      <a:alpha val="40000"/>
                    </a:schemeClr>
                  </a:outerShdw>
                </a:effectLst>
              </a:rPr>
              <a:t>!</a:t>
            </a:r>
          </a:p>
        </p:txBody>
      </p:sp>
      <p:pic>
        <p:nvPicPr>
          <p:cNvPr id="2" name="Picture 1"/>
          <p:cNvPicPr>
            <a:picLocks noChangeAspect="1"/>
          </p:cNvPicPr>
          <p:nvPr/>
        </p:nvPicPr>
        <p:blipFill>
          <a:blip r:embed="rId4"/>
          <a:stretch>
            <a:fillRect/>
          </a:stretch>
        </p:blipFill>
        <p:spPr>
          <a:xfrm rot="19334668">
            <a:off x="853980" y="1384720"/>
            <a:ext cx="5571754" cy="4230050"/>
          </a:xfrm>
          <a:prstGeom prst="rect">
            <a:avLst/>
          </a:prstGeom>
        </p:spPr>
      </p:pic>
    </p:spTree>
    <p:extLst>
      <p:ext uri="{BB962C8B-B14F-4D97-AF65-F5344CB8AC3E}">
        <p14:creationId xmlns:p14="http://schemas.microsoft.com/office/powerpoint/2010/main" val="329988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884" y="-123371"/>
            <a:ext cx="10728960" cy="698137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2184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7750" fill="hold"/>
                                        <p:tgtEl>
                                          <p:spTgt spid="409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6249"/>
          <a:stretch/>
        </p:blipFill>
        <p:spPr>
          <a:xfrm>
            <a:off x="6437799" y="3181437"/>
            <a:ext cx="3603015" cy="288238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p:cNvPicPr>
            <a:picLocks noChangeAspect="1"/>
          </p:cNvPicPr>
          <p:nvPr/>
        </p:nvPicPr>
        <p:blipFill rotWithShape="1">
          <a:blip r:embed="rId4"/>
          <a:srcRect r="8216"/>
          <a:stretch/>
        </p:blipFill>
        <p:spPr>
          <a:xfrm>
            <a:off x="3950793" y="235183"/>
            <a:ext cx="3829050" cy="291735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r="6442"/>
          <a:stretch/>
        </p:blipFill>
        <p:spPr>
          <a:xfrm>
            <a:off x="1593753" y="3182964"/>
            <a:ext cx="3593709" cy="28808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Up-Down Arrow 6"/>
          <p:cNvSpPr/>
          <p:nvPr/>
        </p:nvSpPr>
        <p:spPr>
          <a:xfrm rot="2419686">
            <a:off x="4409171" y="2652738"/>
            <a:ext cx="662617" cy="99960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Down Arrow 7"/>
          <p:cNvSpPr/>
          <p:nvPr/>
        </p:nvSpPr>
        <p:spPr>
          <a:xfrm rot="19307159">
            <a:off x="6664046" y="2667187"/>
            <a:ext cx="662617" cy="99960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Down Arrow 8"/>
          <p:cNvSpPr/>
          <p:nvPr/>
        </p:nvSpPr>
        <p:spPr>
          <a:xfrm rot="16200000">
            <a:off x="5481323" y="3984308"/>
            <a:ext cx="662617" cy="125033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1121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653" y="390144"/>
            <a:ext cx="10058400" cy="1164336"/>
          </a:xfrm>
        </p:spPr>
        <p:txBody>
          <a:bodyPr>
            <a:normAutofit/>
          </a:bodyPr>
          <a:lstStyle/>
          <a:p>
            <a:r>
              <a:rPr lang="en-US" sz="6600" b="1"/>
              <a:t>Student attention</a:t>
            </a:r>
          </a:p>
        </p:txBody>
      </p:sp>
      <p:sp>
        <p:nvSpPr>
          <p:cNvPr id="3" name="Content Placeholder 2"/>
          <p:cNvSpPr>
            <a:spLocks noGrp="1"/>
          </p:cNvSpPr>
          <p:nvPr>
            <p:ph idx="1"/>
          </p:nvPr>
        </p:nvSpPr>
        <p:spPr>
          <a:xfrm>
            <a:off x="1078653" y="1694584"/>
            <a:ext cx="10058400" cy="4023360"/>
          </a:xfrm>
        </p:spPr>
        <p:txBody>
          <a:bodyPr/>
          <a:lstStyle/>
          <a:p>
            <a:pPr marL="777240" indent="-685800">
              <a:buFont typeface="Arial" panose="020B0604020202020204" pitchFamily="34" charset="0"/>
              <a:buChar char="•"/>
              <a:defRPr/>
            </a:pPr>
            <a:r>
              <a:rPr lang="en-US" sz="4800"/>
              <a:t>What things in the classroom are getting students’ attention? For what reasons?</a:t>
            </a:r>
          </a:p>
          <a:p>
            <a:pPr marL="777240" indent="-685800">
              <a:buFont typeface="Arial" panose="020B0604020202020204" pitchFamily="34" charset="0"/>
              <a:buChar char="•"/>
              <a:defRPr/>
            </a:pPr>
            <a:r>
              <a:rPr lang="en-US" sz="4800"/>
              <a:t>What things in their lives are causing them stress? In the classroom?</a:t>
            </a:r>
          </a:p>
          <a:p>
            <a:endParaRPr lang="en-US"/>
          </a:p>
        </p:txBody>
      </p:sp>
      <p:pic>
        <p:nvPicPr>
          <p:cNvPr id="4" name="Three Minutes 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48441" y="5335324"/>
            <a:ext cx="6488296" cy="1281805"/>
          </a:xfrm>
          <a:prstGeom prst="rect">
            <a:avLst/>
          </a:prstGeom>
          <a:ln>
            <a:solidFill>
              <a:schemeClr val="accent2">
                <a:lumMod val="50000"/>
              </a:schemeClr>
            </a:solidFill>
          </a:ln>
        </p:spPr>
      </p:pic>
    </p:spTree>
    <p:extLst>
      <p:ext uri="{BB962C8B-B14F-4D97-AF65-F5344CB8AC3E}">
        <p14:creationId xmlns:p14="http://schemas.microsoft.com/office/powerpoint/2010/main" val="1349135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pSp>
        <p:nvGrpSpPr>
          <p:cNvPr id="8" name="Group 7"/>
          <p:cNvGrpSpPr/>
          <p:nvPr/>
        </p:nvGrpSpPr>
        <p:grpSpPr>
          <a:xfrm>
            <a:off x="1305252" y="610818"/>
            <a:ext cx="9934165" cy="5195454"/>
            <a:chOff x="685800" y="602673"/>
            <a:chExt cx="10848109" cy="5673436"/>
          </a:xfrm>
        </p:grpSpPr>
        <p:sp>
          <p:nvSpPr>
            <p:cNvPr id="5" name="Rectangle 4"/>
            <p:cNvSpPr/>
            <p:nvPr/>
          </p:nvSpPr>
          <p:spPr>
            <a:xfrm>
              <a:off x="685800" y="602673"/>
              <a:ext cx="10827327" cy="567343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Freeform 6"/>
            <p:cNvSpPr/>
            <p:nvPr/>
          </p:nvSpPr>
          <p:spPr>
            <a:xfrm>
              <a:off x="727364" y="2047315"/>
              <a:ext cx="10806545" cy="4161060"/>
            </a:xfrm>
            <a:custGeom>
              <a:avLst/>
              <a:gdLst>
                <a:gd name="connsiteX0" fmla="*/ 0 w 10806545"/>
                <a:gd name="connsiteY0" fmla="*/ 4145667 h 4161060"/>
                <a:gd name="connsiteX1" fmla="*/ 1787236 w 10806545"/>
                <a:gd name="connsiteY1" fmla="*/ 4145667 h 4161060"/>
                <a:gd name="connsiteX2" fmla="*/ 2140527 w 10806545"/>
                <a:gd name="connsiteY2" fmla="*/ 4145667 h 4161060"/>
                <a:gd name="connsiteX3" fmla="*/ 2473036 w 10806545"/>
                <a:gd name="connsiteY3" fmla="*/ 3937849 h 4161060"/>
                <a:gd name="connsiteX4" fmla="*/ 3054927 w 10806545"/>
                <a:gd name="connsiteY4" fmla="*/ 2836412 h 4161060"/>
                <a:gd name="connsiteX5" fmla="*/ 3470563 w 10806545"/>
                <a:gd name="connsiteY5" fmla="*/ 1631067 h 4161060"/>
                <a:gd name="connsiteX6" fmla="*/ 3636818 w 10806545"/>
                <a:gd name="connsiteY6" fmla="*/ 924485 h 4161060"/>
                <a:gd name="connsiteX7" fmla="*/ 3906981 w 10806545"/>
                <a:gd name="connsiteY7" fmla="*/ 134776 h 4161060"/>
                <a:gd name="connsiteX8" fmla="*/ 4405745 w 10806545"/>
                <a:gd name="connsiteY8" fmla="*/ 51649 h 4161060"/>
                <a:gd name="connsiteX9" fmla="*/ 4779818 w 10806545"/>
                <a:gd name="connsiteY9" fmla="*/ 675103 h 4161060"/>
                <a:gd name="connsiteX10" fmla="*/ 5091545 w 10806545"/>
                <a:gd name="connsiteY10" fmla="*/ 1672630 h 4161060"/>
                <a:gd name="connsiteX11" fmla="*/ 5424054 w 10806545"/>
                <a:gd name="connsiteY11" fmla="*/ 2961103 h 4161060"/>
                <a:gd name="connsiteX12" fmla="*/ 5735781 w 10806545"/>
                <a:gd name="connsiteY12" fmla="*/ 3688467 h 4161060"/>
                <a:gd name="connsiteX13" fmla="*/ 6005945 w 10806545"/>
                <a:gd name="connsiteY13" fmla="*/ 4124885 h 4161060"/>
                <a:gd name="connsiteX14" fmla="*/ 6276109 w 10806545"/>
                <a:gd name="connsiteY14" fmla="*/ 4124885 h 4161060"/>
                <a:gd name="connsiteX15" fmla="*/ 6733309 w 10806545"/>
                <a:gd name="connsiteY15" fmla="*/ 4124885 h 4161060"/>
                <a:gd name="connsiteX16" fmla="*/ 10806545 w 10806545"/>
                <a:gd name="connsiteY16" fmla="*/ 4124885 h 416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806545" h="4161060">
                  <a:moveTo>
                    <a:pt x="0" y="4145667"/>
                  </a:moveTo>
                  <a:lnTo>
                    <a:pt x="1787236" y="4145667"/>
                  </a:lnTo>
                  <a:cubicBezTo>
                    <a:pt x="2143990" y="4145667"/>
                    <a:pt x="2026227" y="4180303"/>
                    <a:pt x="2140527" y="4145667"/>
                  </a:cubicBezTo>
                  <a:cubicBezTo>
                    <a:pt x="2254827" y="4111031"/>
                    <a:pt x="2320636" y="4156058"/>
                    <a:pt x="2473036" y="3937849"/>
                  </a:cubicBezTo>
                  <a:cubicBezTo>
                    <a:pt x="2625436" y="3719640"/>
                    <a:pt x="2888673" y="3220876"/>
                    <a:pt x="3054927" y="2836412"/>
                  </a:cubicBezTo>
                  <a:cubicBezTo>
                    <a:pt x="3221182" y="2451948"/>
                    <a:pt x="3373581" y="1949721"/>
                    <a:pt x="3470563" y="1631067"/>
                  </a:cubicBezTo>
                  <a:cubicBezTo>
                    <a:pt x="3567545" y="1312413"/>
                    <a:pt x="3564082" y="1173867"/>
                    <a:pt x="3636818" y="924485"/>
                  </a:cubicBezTo>
                  <a:cubicBezTo>
                    <a:pt x="3709554" y="675103"/>
                    <a:pt x="3778827" y="280249"/>
                    <a:pt x="3906981" y="134776"/>
                  </a:cubicBezTo>
                  <a:cubicBezTo>
                    <a:pt x="4035135" y="-10697"/>
                    <a:pt x="4260272" y="-38406"/>
                    <a:pt x="4405745" y="51649"/>
                  </a:cubicBezTo>
                  <a:cubicBezTo>
                    <a:pt x="4551218" y="141703"/>
                    <a:pt x="4665518" y="404940"/>
                    <a:pt x="4779818" y="675103"/>
                  </a:cubicBezTo>
                  <a:cubicBezTo>
                    <a:pt x="4894118" y="945266"/>
                    <a:pt x="4984172" y="1291630"/>
                    <a:pt x="5091545" y="1672630"/>
                  </a:cubicBezTo>
                  <a:cubicBezTo>
                    <a:pt x="5198918" y="2053630"/>
                    <a:pt x="5316681" y="2625130"/>
                    <a:pt x="5424054" y="2961103"/>
                  </a:cubicBezTo>
                  <a:cubicBezTo>
                    <a:pt x="5531427" y="3297076"/>
                    <a:pt x="5638799" y="3494503"/>
                    <a:pt x="5735781" y="3688467"/>
                  </a:cubicBezTo>
                  <a:cubicBezTo>
                    <a:pt x="5832763" y="3882431"/>
                    <a:pt x="5915890" y="4052149"/>
                    <a:pt x="6005945" y="4124885"/>
                  </a:cubicBezTo>
                  <a:cubicBezTo>
                    <a:pt x="6096000" y="4197621"/>
                    <a:pt x="6276109" y="4124885"/>
                    <a:pt x="6276109" y="4124885"/>
                  </a:cubicBezTo>
                  <a:lnTo>
                    <a:pt x="6733309" y="4124885"/>
                  </a:lnTo>
                  <a:lnTo>
                    <a:pt x="10806545" y="4124885"/>
                  </a:lnTo>
                </a:path>
              </a:pathLst>
            </a:custGeom>
            <a:noFill/>
            <a:ln w="76200">
              <a:gradFill>
                <a:gsLst>
                  <a:gs pos="0">
                    <a:srgbClr val="FF0000"/>
                  </a:gs>
                  <a:gs pos="74000">
                    <a:schemeClr val="accent1">
                      <a:lumMod val="45000"/>
                      <a:lumOff val="55000"/>
                    </a:schemeClr>
                  </a:gs>
                  <a:gs pos="83000">
                    <a:schemeClr val="accent1">
                      <a:lumMod val="45000"/>
                      <a:lumOff val="55000"/>
                    </a:schemeClr>
                  </a:gs>
                  <a:gs pos="100000">
                    <a:srgbClr val="92D05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rot="16200000">
            <a:off x="-1108192" y="2699170"/>
            <a:ext cx="3320140"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Stress level</a:t>
            </a:r>
          </a:p>
        </p:txBody>
      </p:sp>
      <p:sp>
        <p:nvSpPr>
          <p:cNvPr id="10" name="Rectangle 9"/>
          <p:cNvSpPr/>
          <p:nvPr/>
        </p:nvSpPr>
        <p:spPr>
          <a:xfrm>
            <a:off x="5068529" y="6001549"/>
            <a:ext cx="1579278"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Time</a:t>
            </a:r>
            <a:endParaRPr lang="en-US" sz="5400" b="0" cap="none" spc="0">
              <a:ln w="0"/>
              <a:solidFill>
                <a:schemeClr val="tx1"/>
              </a:solidFill>
              <a:effectLst>
                <a:outerShdw blurRad="38100" dist="19050" dir="2700000" algn="tl" rotWithShape="0">
                  <a:schemeClr val="dk1">
                    <a:alpha val="40000"/>
                  </a:schemeClr>
                </a:outerShdw>
              </a:effectLst>
            </a:endParaRPr>
          </a:p>
        </p:txBody>
      </p:sp>
      <p:sp>
        <p:nvSpPr>
          <p:cNvPr id="11" name="Rectangle 10"/>
          <p:cNvSpPr/>
          <p:nvPr/>
        </p:nvSpPr>
        <p:spPr>
          <a:xfrm>
            <a:off x="7150518" y="2915667"/>
            <a:ext cx="3638625" cy="923330"/>
          </a:xfrm>
          <a:prstGeom prst="rect">
            <a:avLst/>
          </a:prstGeom>
          <a:noFill/>
        </p:spPr>
        <p:txBody>
          <a:bodyPr wrap="none" lIns="91440" tIns="45720" rIns="91440" bIns="45720">
            <a:spAutoFit/>
          </a:bodyPr>
          <a:lstStyle/>
          <a:p>
            <a:pPr algn="ctr"/>
            <a:r>
              <a:rPr lang="en-US" sz="5400" b="0" cap="none" spc="0">
                <a:ln w="0"/>
                <a:solidFill>
                  <a:schemeClr val="accent1"/>
                </a:solidFill>
                <a:effectLst>
                  <a:outerShdw blurRad="38100" dist="25400" dir="5400000" algn="ctr" rotWithShape="0">
                    <a:srgbClr val="6E747A">
                      <a:alpha val="43000"/>
                    </a:srgbClr>
                  </a:outerShdw>
                </a:effectLst>
              </a:rPr>
              <a:t>Acute Stress</a:t>
            </a:r>
          </a:p>
        </p:txBody>
      </p:sp>
    </p:spTree>
    <p:extLst>
      <p:ext uri="{BB962C8B-B14F-4D97-AF65-F5344CB8AC3E}">
        <p14:creationId xmlns:p14="http://schemas.microsoft.com/office/powerpoint/2010/main" val="670751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79" y="822960"/>
            <a:ext cx="10058400" cy="3566160"/>
          </a:xfrm>
        </p:spPr>
        <p:txBody>
          <a:bodyPr/>
          <a:lstStyle/>
          <a:p>
            <a:pPr algn="ctr"/>
            <a:endParaRPr lang="en-US"/>
          </a:p>
        </p:txBody>
      </p:sp>
      <p:sp>
        <p:nvSpPr>
          <p:cNvPr id="3" name="Text Placeholder 2"/>
          <p:cNvSpPr>
            <a:spLocks noGrp="1"/>
          </p:cNvSpPr>
          <p:nvPr>
            <p:ph type="body" idx="1"/>
          </p:nvPr>
        </p:nvSpPr>
        <p:spPr/>
        <p:txBody>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428" y="4837085"/>
            <a:ext cx="11935817" cy="97668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428" y="1920369"/>
            <a:ext cx="3876672" cy="2577574"/>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2634" y="74579"/>
            <a:ext cx="3510726" cy="2334259"/>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0366" y="74579"/>
            <a:ext cx="3334641" cy="2500981"/>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76823" y="1913326"/>
            <a:ext cx="3476071" cy="26070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44766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Rectangle 4"/>
          <p:cNvSpPr/>
          <p:nvPr/>
        </p:nvSpPr>
        <p:spPr>
          <a:xfrm>
            <a:off x="1305252" y="610818"/>
            <a:ext cx="9915134" cy="51954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p:cNvSpPr/>
          <p:nvPr/>
        </p:nvSpPr>
        <p:spPr>
          <a:xfrm rot="16200000">
            <a:off x="-1108192" y="2699170"/>
            <a:ext cx="3320140"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Stress level</a:t>
            </a:r>
          </a:p>
        </p:txBody>
      </p:sp>
      <p:sp>
        <p:nvSpPr>
          <p:cNvPr id="10" name="Rectangle 9"/>
          <p:cNvSpPr/>
          <p:nvPr/>
        </p:nvSpPr>
        <p:spPr>
          <a:xfrm>
            <a:off x="5068529" y="6001549"/>
            <a:ext cx="1579278"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Time</a:t>
            </a:r>
            <a:endParaRPr lang="en-US" sz="5400" b="0" cap="none" spc="0">
              <a:ln w="0"/>
              <a:solidFill>
                <a:schemeClr val="tx1"/>
              </a:solidFill>
              <a:effectLst>
                <a:outerShdw blurRad="38100" dist="19050" dir="2700000" algn="tl" rotWithShape="0">
                  <a:schemeClr val="dk1">
                    <a:alpha val="40000"/>
                  </a:schemeClr>
                </a:outerShdw>
              </a:effectLst>
            </a:endParaRPr>
          </a:p>
        </p:txBody>
      </p:sp>
      <p:sp>
        <p:nvSpPr>
          <p:cNvPr id="4" name="Freeform 3"/>
          <p:cNvSpPr/>
          <p:nvPr/>
        </p:nvSpPr>
        <p:spPr>
          <a:xfrm>
            <a:off x="1330036" y="1163360"/>
            <a:ext cx="9933709" cy="4592419"/>
          </a:xfrm>
          <a:custGeom>
            <a:avLst/>
            <a:gdLst>
              <a:gd name="connsiteX0" fmla="*/ 0 w 9933709"/>
              <a:gd name="connsiteY0" fmla="*/ 4572422 h 4592419"/>
              <a:gd name="connsiteX1" fmla="*/ 519546 w 9933709"/>
              <a:gd name="connsiteY1" fmla="*/ 4572422 h 4592419"/>
              <a:gd name="connsiteX2" fmla="*/ 1080655 w 9933709"/>
              <a:gd name="connsiteY2" fmla="*/ 4364604 h 4592419"/>
              <a:gd name="connsiteX3" fmla="*/ 1600200 w 9933709"/>
              <a:gd name="connsiteY3" fmla="*/ 3824276 h 4592419"/>
              <a:gd name="connsiteX4" fmla="*/ 1891146 w 9933709"/>
              <a:gd name="connsiteY4" fmla="*/ 3013785 h 4592419"/>
              <a:gd name="connsiteX5" fmla="*/ 2119746 w 9933709"/>
              <a:gd name="connsiteY5" fmla="*/ 2182513 h 4592419"/>
              <a:gd name="connsiteX6" fmla="*/ 2389909 w 9933709"/>
              <a:gd name="connsiteY6" fmla="*/ 1143422 h 4592419"/>
              <a:gd name="connsiteX7" fmla="*/ 2535382 w 9933709"/>
              <a:gd name="connsiteY7" fmla="*/ 457622 h 4592419"/>
              <a:gd name="connsiteX8" fmla="*/ 2743200 w 9933709"/>
              <a:gd name="connsiteY8" fmla="*/ 249804 h 4592419"/>
              <a:gd name="connsiteX9" fmla="*/ 3179619 w 9933709"/>
              <a:gd name="connsiteY9" fmla="*/ 166676 h 4592419"/>
              <a:gd name="connsiteX10" fmla="*/ 3449782 w 9933709"/>
              <a:gd name="connsiteY10" fmla="*/ 457622 h 4592419"/>
              <a:gd name="connsiteX11" fmla="*/ 3823855 w 9933709"/>
              <a:gd name="connsiteY11" fmla="*/ 270585 h 4592419"/>
              <a:gd name="connsiteX12" fmla="*/ 4073237 w 9933709"/>
              <a:gd name="connsiteY12" fmla="*/ 145895 h 4592419"/>
              <a:gd name="connsiteX13" fmla="*/ 4655128 w 9933709"/>
              <a:gd name="connsiteY13" fmla="*/ 582313 h 4592419"/>
              <a:gd name="connsiteX14" fmla="*/ 4821382 w 9933709"/>
              <a:gd name="connsiteY14" fmla="*/ 977167 h 4592419"/>
              <a:gd name="connsiteX15" fmla="*/ 5444837 w 9933709"/>
              <a:gd name="connsiteY15" fmla="*/ 1018731 h 4592419"/>
              <a:gd name="connsiteX16" fmla="*/ 5798128 w 9933709"/>
              <a:gd name="connsiteY16" fmla="*/ 353713 h 4592419"/>
              <a:gd name="connsiteX17" fmla="*/ 6089073 w 9933709"/>
              <a:gd name="connsiteY17" fmla="*/ 422 h 4592419"/>
              <a:gd name="connsiteX18" fmla="*/ 6567055 w 9933709"/>
              <a:gd name="connsiteY18" fmla="*/ 291367 h 4592419"/>
              <a:gd name="connsiteX19" fmla="*/ 6899564 w 9933709"/>
              <a:gd name="connsiteY19" fmla="*/ 707004 h 4592419"/>
              <a:gd name="connsiteX20" fmla="*/ 7585364 w 9933709"/>
              <a:gd name="connsiteY20" fmla="*/ 457622 h 4592419"/>
              <a:gd name="connsiteX21" fmla="*/ 7959437 w 9933709"/>
              <a:gd name="connsiteY21" fmla="*/ 104331 h 4592419"/>
              <a:gd name="connsiteX22" fmla="*/ 8562109 w 9933709"/>
              <a:gd name="connsiteY22" fmla="*/ 249804 h 4592419"/>
              <a:gd name="connsiteX23" fmla="*/ 8790709 w 9933709"/>
              <a:gd name="connsiteY23" fmla="*/ 686222 h 4592419"/>
              <a:gd name="connsiteX24" fmla="*/ 9247909 w 9933709"/>
              <a:gd name="connsiteY24" fmla="*/ 603095 h 4592419"/>
              <a:gd name="connsiteX25" fmla="*/ 9621982 w 9933709"/>
              <a:gd name="connsiteY25" fmla="*/ 229022 h 4592419"/>
              <a:gd name="connsiteX26" fmla="*/ 9933709 w 9933709"/>
              <a:gd name="connsiteY26" fmla="*/ 104331 h 459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933709" h="4592419">
                <a:moveTo>
                  <a:pt x="0" y="4572422"/>
                </a:moveTo>
                <a:cubicBezTo>
                  <a:pt x="169718" y="4589740"/>
                  <a:pt x="339437" y="4607058"/>
                  <a:pt x="519546" y="4572422"/>
                </a:cubicBezTo>
                <a:cubicBezTo>
                  <a:pt x="699655" y="4537786"/>
                  <a:pt x="900546" y="4489295"/>
                  <a:pt x="1080655" y="4364604"/>
                </a:cubicBezTo>
                <a:cubicBezTo>
                  <a:pt x="1260764" y="4239913"/>
                  <a:pt x="1465118" y="4049412"/>
                  <a:pt x="1600200" y="3824276"/>
                </a:cubicBezTo>
                <a:cubicBezTo>
                  <a:pt x="1735282" y="3599140"/>
                  <a:pt x="1804555" y="3287412"/>
                  <a:pt x="1891146" y="3013785"/>
                </a:cubicBezTo>
                <a:cubicBezTo>
                  <a:pt x="1977737" y="2740158"/>
                  <a:pt x="2036619" y="2494240"/>
                  <a:pt x="2119746" y="2182513"/>
                </a:cubicBezTo>
                <a:cubicBezTo>
                  <a:pt x="2202873" y="1870786"/>
                  <a:pt x="2320636" y="1430904"/>
                  <a:pt x="2389909" y="1143422"/>
                </a:cubicBezTo>
                <a:cubicBezTo>
                  <a:pt x="2459182" y="855940"/>
                  <a:pt x="2476500" y="606558"/>
                  <a:pt x="2535382" y="457622"/>
                </a:cubicBezTo>
                <a:cubicBezTo>
                  <a:pt x="2594264" y="308686"/>
                  <a:pt x="2635827" y="298295"/>
                  <a:pt x="2743200" y="249804"/>
                </a:cubicBezTo>
                <a:cubicBezTo>
                  <a:pt x="2850573" y="201313"/>
                  <a:pt x="3061855" y="132040"/>
                  <a:pt x="3179619" y="166676"/>
                </a:cubicBezTo>
                <a:cubicBezTo>
                  <a:pt x="3297383" y="201312"/>
                  <a:pt x="3342409" y="440304"/>
                  <a:pt x="3449782" y="457622"/>
                </a:cubicBezTo>
                <a:cubicBezTo>
                  <a:pt x="3557155" y="474940"/>
                  <a:pt x="3823855" y="270585"/>
                  <a:pt x="3823855" y="270585"/>
                </a:cubicBezTo>
                <a:cubicBezTo>
                  <a:pt x="3927764" y="218631"/>
                  <a:pt x="3934692" y="93940"/>
                  <a:pt x="4073237" y="145895"/>
                </a:cubicBezTo>
                <a:cubicBezTo>
                  <a:pt x="4211782" y="197850"/>
                  <a:pt x="4530437" y="443768"/>
                  <a:pt x="4655128" y="582313"/>
                </a:cubicBezTo>
                <a:cubicBezTo>
                  <a:pt x="4779819" y="720858"/>
                  <a:pt x="4689764" y="904431"/>
                  <a:pt x="4821382" y="977167"/>
                </a:cubicBezTo>
                <a:cubicBezTo>
                  <a:pt x="4953000" y="1049903"/>
                  <a:pt x="5282046" y="1122640"/>
                  <a:pt x="5444837" y="1018731"/>
                </a:cubicBezTo>
                <a:cubicBezTo>
                  <a:pt x="5607628" y="914822"/>
                  <a:pt x="5690755" y="523431"/>
                  <a:pt x="5798128" y="353713"/>
                </a:cubicBezTo>
                <a:cubicBezTo>
                  <a:pt x="5905501" y="183995"/>
                  <a:pt x="5960919" y="10813"/>
                  <a:pt x="6089073" y="422"/>
                </a:cubicBezTo>
                <a:cubicBezTo>
                  <a:pt x="6217227" y="-9969"/>
                  <a:pt x="6431973" y="173604"/>
                  <a:pt x="6567055" y="291367"/>
                </a:cubicBezTo>
                <a:cubicBezTo>
                  <a:pt x="6702137" y="409130"/>
                  <a:pt x="6729846" y="679295"/>
                  <a:pt x="6899564" y="707004"/>
                </a:cubicBezTo>
                <a:cubicBezTo>
                  <a:pt x="7069282" y="734713"/>
                  <a:pt x="7408718" y="558068"/>
                  <a:pt x="7585364" y="457622"/>
                </a:cubicBezTo>
                <a:cubicBezTo>
                  <a:pt x="7762010" y="357176"/>
                  <a:pt x="7796646" y="138967"/>
                  <a:pt x="7959437" y="104331"/>
                </a:cubicBezTo>
                <a:cubicBezTo>
                  <a:pt x="8122228" y="69695"/>
                  <a:pt x="8423564" y="152822"/>
                  <a:pt x="8562109" y="249804"/>
                </a:cubicBezTo>
                <a:cubicBezTo>
                  <a:pt x="8700654" y="346786"/>
                  <a:pt x="8676409" y="627340"/>
                  <a:pt x="8790709" y="686222"/>
                </a:cubicBezTo>
                <a:cubicBezTo>
                  <a:pt x="8905009" y="745104"/>
                  <a:pt x="9109363" y="679295"/>
                  <a:pt x="9247909" y="603095"/>
                </a:cubicBezTo>
                <a:cubicBezTo>
                  <a:pt x="9386455" y="526895"/>
                  <a:pt x="9507682" y="312149"/>
                  <a:pt x="9621982" y="229022"/>
                </a:cubicBezTo>
                <a:cubicBezTo>
                  <a:pt x="9736282" y="145895"/>
                  <a:pt x="9834995" y="125113"/>
                  <a:pt x="9933709" y="104331"/>
                </a:cubicBezTo>
              </a:path>
            </a:pathLst>
          </a:custGeom>
          <a:noFill/>
          <a:ln w="76200">
            <a:gradFill>
              <a:gsLst>
                <a:gs pos="0">
                  <a:srgbClr val="FF0000"/>
                </a:gs>
                <a:gs pos="74000">
                  <a:schemeClr val="accent1">
                    <a:lumMod val="45000"/>
                    <a:lumOff val="55000"/>
                  </a:schemeClr>
                </a:gs>
                <a:gs pos="83000">
                  <a:schemeClr val="accent1">
                    <a:lumMod val="45000"/>
                    <a:lumOff val="55000"/>
                  </a:schemeClr>
                </a:gs>
                <a:gs pos="100000">
                  <a:srgbClr val="00B05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891892" y="2915667"/>
            <a:ext cx="4155881" cy="923330"/>
          </a:xfrm>
          <a:prstGeom prst="rect">
            <a:avLst/>
          </a:prstGeom>
          <a:noFill/>
        </p:spPr>
        <p:txBody>
          <a:bodyPr wrap="none" lIns="91440" tIns="45720" rIns="91440" bIns="45720">
            <a:spAutoFit/>
          </a:bodyPr>
          <a:lstStyle/>
          <a:p>
            <a:pPr algn="ctr"/>
            <a:r>
              <a:rPr lang="en-US" sz="5400" b="0" cap="none" spc="0">
                <a:ln w="0"/>
                <a:solidFill>
                  <a:schemeClr val="accent1"/>
                </a:solidFill>
                <a:effectLst>
                  <a:outerShdw blurRad="38100" dist="25400" dir="5400000" algn="ctr" rotWithShape="0">
                    <a:srgbClr val="6E747A">
                      <a:alpha val="43000"/>
                    </a:srgbClr>
                  </a:outerShdw>
                </a:effectLst>
              </a:rPr>
              <a:t>Chronic Stress</a:t>
            </a:r>
          </a:p>
        </p:txBody>
      </p:sp>
    </p:spTree>
    <p:extLst>
      <p:ext uri="{BB962C8B-B14F-4D97-AF65-F5344CB8AC3E}">
        <p14:creationId xmlns:p14="http://schemas.microsoft.com/office/powerpoint/2010/main" val="75020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6249"/>
          <a:stretch/>
        </p:blipFill>
        <p:spPr>
          <a:xfrm>
            <a:off x="6126480" y="1087142"/>
            <a:ext cx="5928372" cy="44830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p:cNvPicPr>
            <a:picLocks noChangeAspect="1"/>
          </p:cNvPicPr>
          <p:nvPr/>
        </p:nvPicPr>
        <p:blipFill rotWithShape="1">
          <a:blip r:embed="rId4"/>
          <a:srcRect r="8216"/>
          <a:stretch/>
        </p:blipFill>
        <p:spPr>
          <a:xfrm>
            <a:off x="87087" y="1087142"/>
            <a:ext cx="5884074" cy="44830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Down Arrow 2"/>
          <p:cNvSpPr/>
          <p:nvPr/>
        </p:nvSpPr>
        <p:spPr>
          <a:xfrm>
            <a:off x="773723" y="2250831"/>
            <a:ext cx="685800" cy="1881554"/>
          </a:xfrm>
          <a:prstGeom prst="downArrow">
            <a:avLst/>
          </a:prstGeom>
          <a:solidFill>
            <a:srgbClr val="B486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rot="10800000">
            <a:off x="8527958" y="2250831"/>
            <a:ext cx="685800" cy="1881554"/>
          </a:xfrm>
          <a:prstGeom prst="downArrow">
            <a:avLst/>
          </a:prstGeom>
          <a:solidFill>
            <a:srgbClr val="455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10557803" y="2250831"/>
            <a:ext cx="685800" cy="1881554"/>
          </a:xfrm>
          <a:prstGeom prst="downArrow">
            <a:avLst/>
          </a:prstGeom>
          <a:solidFill>
            <a:srgbClr val="84AE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6492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www.publicdomainpictures.net/pictures/50000/velka/dna-1370603787Lg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8021" y="-587829"/>
            <a:ext cx="13940649" cy="78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904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38034" y="1943951"/>
            <a:ext cx="7706369" cy="4022725"/>
          </a:xfr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r="56407"/>
          <a:stretch/>
        </p:blipFill>
        <p:spPr>
          <a:xfrm>
            <a:off x="6060788" y="1099595"/>
            <a:ext cx="5895643" cy="5139160"/>
          </a:xfrm>
          <a:prstGeom prst="rect">
            <a:avLst/>
          </a:prstGeom>
        </p:spPr>
      </p:pic>
      <p:sp>
        <p:nvSpPr>
          <p:cNvPr id="7" name="Lightning Bolt 6"/>
          <p:cNvSpPr/>
          <p:nvPr/>
        </p:nvSpPr>
        <p:spPr>
          <a:xfrm rot="19688298">
            <a:off x="3601603" y="1865417"/>
            <a:ext cx="2804546" cy="1565346"/>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ightning Bolt 7"/>
          <p:cNvSpPr/>
          <p:nvPr/>
        </p:nvSpPr>
        <p:spPr>
          <a:xfrm rot="19688298" flipH="1" flipV="1">
            <a:off x="4237277" y="3842148"/>
            <a:ext cx="2362667" cy="1774331"/>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1762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a:t>Reflection</a:t>
            </a:r>
          </a:p>
        </p:txBody>
      </p:sp>
      <p:sp>
        <p:nvSpPr>
          <p:cNvPr id="3" name="Content Placeholder 2"/>
          <p:cNvSpPr>
            <a:spLocks noGrp="1"/>
          </p:cNvSpPr>
          <p:nvPr>
            <p:ph idx="1"/>
          </p:nvPr>
        </p:nvSpPr>
        <p:spPr>
          <a:xfrm>
            <a:off x="1097280" y="1845734"/>
            <a:ext cx="10594848" cy="4023360"/>
          </a:xfrm>
        </p:spPr>
        <p:txBody>
          <a:bodyPr/>
          <a:lstStyle/>
          <a:p>
            <a:pPr marL="777240" indent="-685800">
              <a:buFont typeface="Arial" panose="020B0604020202020204" pitchFamily="34" charset="0"/>
              <a:buChar char="•"/>
              <a:defRPr/>
            </a:pPr>
            <a:r>
              <a:rPr lang="en-US" sz="4800"/>
              <a:t>What was surprising?</a:t>
            </a:r>
          </a:p>
          <a:p>
            <a:pPr marL="777240" indent="-685800">
              <a:buFont typeface="Arial" panose="020B0604020202020204" pitchFamily="34" charset="0"/>
              <a:buChar char="•"/>
              <a:defRPr/>
            </a:pPr>
            <a:r>
              <a:rPr lang="en-US" sz="4800"/>
              <a:t>What did you already know, but now see in a new way?</a:t>
            </a:r>
          </a:p>
          <a:p>
            <a:pPr marL="777240" indent="-685800">
              <a:buFont typeface="Arial" panose="020B0604020202020204" pitchFamily="34" charset="0"/>
              <a:buChar char="•"/>
              <a:defRPr/>
            </a:pPr>
            <a:r>
              <a:rPr lang="en-US" sz="4800"/>
              <a:t>What do you want to explore further?</a:t>
            </a:r>
          </a:p>
          <a:p>
            <a:endParaRPr lang="en-US"/>
          </a:p>
        </p:txBody>
      </p:sp>
      <p:pic>
        <p:nvPicPr>
          <p:cNvPr id="4" name="One Minute Alialuja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00249" y="5229331"/>
            <a:ext cx="6507163" cy="1279525"/>
          </a:xfrm>
          <a:prstGeom prst="rect">
            <a:avLst/>
          </a:prstGeom>
          <a:ln>
            <a:solidFill>
              <a:schemeClr val="accent2">
                <a:lumMod val="75000"/>
              </a:schemeClr>
            </a:solidFill>
          </a:ln>
        </p:spPr>
      </p:pic>
    </p:spTree>
    <p:extLst>
      <p:ext uri="{BB962C8B-B14F-4D97-AF65-F5344CB8AC3E}">
        <p14:creationId xmlns:p14="http://schemas.microsoft.com/office/powerpoint/2010/main" val="266668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a:t>Reflection</a:t>
            </a:r>
          </a:p>
        </p:txBody>
      </p:sp>
      <p:sp>
        <p:nvSpPr>
          <p:cNvPr id="3" name="Content Placeholder 2"/>
          <p:cNvSpPr>
            <a:spLocks noGrp="1"/>
          </p:cNvSpPr>
          <p:nvPr>
            <p:ph idx="1"/>
          </p:nvPr>
        </p:nvSpPr>
        <p:spPr>
          <a:xfrm>
            <a:off x="1097280" y="1845734"/>
            <a:ext cx="10619232" cy="4023360"/>
          </a:xfrm>
        </p:spPr>
        <p:txBody>
          <a:bodyPr/>
          <a:lstStyle/>
          <a:p>
            <a:pPr marL="777240" indent="-685800">
              <a:buFont typeface="Arial" panose="020B0604020202020204" pitchFamily="34" charset="0"/>
              <a:buChar char="•"/>
              <a:defRPr/>
            </a:pPr>
            <a:r>
              <a:rPr lang="en-US" sz="4800"/>
              <a:t>What was surprising?</a:t>
            </a:r>
          </a:p>
          <a:p>
            <a:pPr marL="777240" indent="-685800">
              <a:buFont typeface="Arial" panose="020B0604020202020204" pitchFamily="34" charset="0"/>
              <a:buChar char="•"/>
              <a:defRPr/>
            </a:pPr>
            <a:r>
              <a:rPr lang="en-US" sz="4800"/>
              <a:t>What did you already know, but now see in a new way?</a:t>
            </a:r>
          </a:p>
          <a:p>
            <a:pPr marL="777240" indent="-685800">
              <a:buFont typeface="Arial" panose="020B0604020202020204" pitchFamily="34" charset="0"/>
              <a:buChar char="•"/>
              <a:defRPr/>
            </a:pPr>
            <a:r>
              <a:rPr lang="en-US" sz="4800"/>
              <a:t>What do you want to explore further?</a:t>
            </a:r>
          </a:p>
          <a:p>
            <a:endParaRPr lang="en-US"/>
          </a:p>
        </p:txBody>
      </p:sp>
      <p:pic>
        <p:nvPicPr>
          <p:cNvPr id="4" name="Four Minutes 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79904" y="5046223"/>
            <a:ext cx="7424293" cy="1466718"/>
          </a:xfrm>
          <a:prstGeom prst="rect">
            <a:avLst/>
          </a:prstGeom>
          <a:ln>
            <a:solidFill>
              <a:schemeClr val="accent2">
                <a:lumMod val="50000"/>
              </a:schemeClr>
            </a:solidFill>
          </a:ln>
        </p:spPr>
      </p:pic>
    </p:spTree>
    <p:extLst>
      <p:ext uri="{BB962C8B-B14F-4D97-AF65-F5344CB8AC3E}">
        <p14:creationId xmlns:p14="http://schemas.microsoft.com/office/powerpoint/2010/main" val="1770167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1468" y="0"/>
            <a:ext cx="10354350" cy="6875935"/>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2756" b="20285"/>
          <a:stretch/>
        </p:blipFill>
        <p:spPr>
          <a:xfrm>
            <a:off x="5678134" y="1"/>
            <a:ext cx="6855358" cy="6923314"/>
          </a:xfrm>
          <a:prstGeom prst="rect">
            <a:avLst/>
          </a:prstGeom>
        </p:spPr>
      </p:pic>
      <p:sp>
        <p:nvSpPr>
          <p:cNvPr id="7" name="Rectangle 6"/>
          <p:cNvSpPr/>
          <p:nvPr/>
        </p:nvSpPr>
        <p:spPr>
          <a:xfrm>
            <a:off x="1147056" y="5459813"/>
            <a:ext cx="3880551" cy="923330"/>
          </a:xfrm>
          <a:prstGeom prst="rect">
            <a:avLst/>
          </a:prstGeom>
          <a:noFill/>
        </p:spPr>
        <p:txBody>
          <a:bodyPr wrap="none" lIns="91440" tIns="45720" rIns="91440" bIns="45720">
            <a:spAutoFit/>
          </a:bodyPr>
          <a:lstStyle/>
          <a:p>
            <a:pPr algn="ctr"/>
            <a:r>
              <a:rPr lang="en-US" sz="5400" b="1" cap="none" spc="0">
                <a:ln w="6600">
                  <a:solidFill>
                    <a:schemeClr val="accent2"/>
                  </a:solidFill>
                  <a:prstDash val="solid"/>
                </a:ln>
                <a:solidFill>
                  <a:srgbClr val="FFFFFF"/>
                </a:solidFill>
                <a:effectLst>
                  <a:outerShdw dist="38100" dir="2700000" algn="tl" rotWithShape="0">
                    <a:schemeClr val="accent2"/>
                  </a:outerShdw>
                </a:effectLst>
              </a:rPr>
              <a:t>Environment</a:t>
            </a:r>
          </a:p>
        </p:txBody>
      </p:sp>
      <p:sp>
        <p:nvSpPr>
          <p:cNvPr id="8" name="Rectangle 7"/>
          <p:cNvSpPr/>
          <p:nvPr/>
        </p:nvSpPr>
        <p:spPr>
          <a:xfrm>
            <a:off x="7587868" y="5459813"/>
            <a:ext cx="3035896" cy="923330"/>
          </a:xfrm>
          <a:prstGeom prst="rect">
            <a:avLst/>
          </a:prstGeom>
          <a:noFill/>
        </p:spPr>
        <p:txBody>
          <a:bodyPr wrap="none" lIns="91440" tIns="45720" rIns="91440" bIns="45720">
            <a:spAutoFit/>
          </a:bodyPr>
          <a:lstStyle/>
          <a:p>
            <a:pPr algn="ctr"/>
            <a:r>
              <a:rPr lang="en-US" sz="5400" b="1" cap="none" spc="0">
                <a:ln w="6600">
                  <a:solidFill>
                    <a:schemeClr val="accent2"/>
                  </a:solidFill>
                  <a:prstDash val="solid"/>
                </a:ln>
                <a:solidFill>
                  <a:srgbClr val="FFFFFF"/>
                </a:solidFill>
                <a:effectLst>
                  <a:outerShdw dist="38100" dir="2700000" algn="tl" rotWithShape="0">
                    <a:schemeClr val="accent2"/>
                  </a:outerShdw>
                </a:effectLst>
              </a:rPr>
              <a:t>Resiliency</a:t>
            </a:r>
          </a:p>
        </p:txBody>
      </p:sp>
    </p:spTree>
    <p:extLst>
      <p:ext uri="{BB962C8B-B14F-4D97-AF65-F5344CB8AC3E}">
        <p14:creationId xmlns:p14="http://schemas.microsoft.com/office/powerpoint/2010/main" val="198056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577349" y="405114"/>
            <a:ext cx="5267986" cy="3996220"/>
          </a:xfrm>
          <a:prstGeom prst="rect">
            <a:avLst/>
          </a:prstGeom>
        </p:spPr>
      </p:pic>
      <p:pic>
        <p:nvPicPr>
          <p:cNvPr id="5" name="Picture 4"/>
          <p:cNvPicPr>
            <a:picLocks noChangeAspect="1"/>
          </p:cNvPicPr>
          <p:nvPr/>
        </p:nvPicPr>
        <p:blipFill>
          <a:blip r:embed="rId4"/>
          <a:stretch>
            <a:fillRect/>
          </a:stretch>
        </p:blipFill>
        <p:spPr>
          <a:xfrm>
            <a:off x="6470247" y="2147709"/>
            <a:ext cx="4882202" cy="4507249"/>
          </a:xfrm>
          <a:prstGeom prst="rect">
            <a:avLst/>
          </a:prstGeom>
        </p:spPr>
      </p:pic>
    </p:spTree>
    <p:extLst>
      <p:ext uri="{BB962C8B-B14F-4D97-AF65-F5344CB8AC3E}">
        <p14:creationId xmlns:p14="http://schemas.microsoft.com/office/powerpoint/2010/main" val="4065833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srcRect l="10862"/>
          <a:stretch/>
        </p:blipFill>
        <p:spPr>
          <a:xfrm>
            <a:off x="2286000" y="286603"/>
            <a:ext cx="6938962" cy="6099417"/>
          </a:xfrm>
          <a:prstGeom prst="rect">
            <a:avLst/>
          </a:prstGeom>
          <a:ln>
            <a:solidFill>
              <a:schemeClr val="accent2">
                <a:lumMod val="50000"/>
              </a:schemeClr>
            </a:solidFill>
          </a:ln>
        </p:spPr>
      </p:pic>
    </p:spTree>
    <p:extLst>
      <p:ext uri="{BB962C8B-B14F-4D97-AF65-F5344CB8AC3E}">
        <p14:creationId xmlns:p14="http://schemas.microsoft.com/office/powerpoint/2010/main" val="41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50428" y="-1386175"/>
            <a:ext cx="13734393" cy="9149109"/>
          </a:xfrm>
        </p:spPr>
      </p:pic>
      <p:sp>
        <p:nvSpPr>
          <p:cNvPr id="9" name="Rectangle 8"/>
          <p:cNvSpPr/>
          <p:nvPr/>
        </p:nvSpPr>
        <p:spPr>
          <a:xfrm>
            <a:off x="303548" y="888195"/>
            <a:ext cx="11584903" cy="923330"/>
          </a:xfrm>
          <a:prstGeom prst="rect">
            <a:avLst/>
          </a:prstGeom>
          <a:solidFill>
            <a:schemeClr val="accent6">
              <a:lumMod val="75000"/>
            </a:schemeClr>
          </a:solidFill>
        </p:spPr>
        <p:txBody>
          <a:bodyPr wrap="none" lIns="91440" tIns="45720" rIns="91440" bIns="45720">
            <a:spAutoFit/>
          </a:bodyPr>
          <a:lstStyle/>
          <a:p>
            <a:pPr algn="ctr"/>
            <a:r>
              <a:rPr lang="en-US" sz="5400" b="1" cap="none" spc="50">
                <a:ln w="9525" cmpd="sng">
                  <a:solidFill>
                    <a:schemeClr val="accent1"/>
                  </a:solidFill>
                  <a:prstDash val="solid"/>
                </a:ln>
                <a:solidFill>
                  <a:srgbClr val="70AD47">
                    <a:tint val="1000"/>
                  </a:srgbClr>
                </a:solidFill>
                <a:effectLst>
                  <a:glow rad="38100">
                    <a:schemeClr val="accent1">
                      <a:alpha val="40000"/>
                    </a:schemeClr>
                  </a:glow>
                </a:effectLst>
              </a:rPr>
              <a:t>The need to belong and feel connected</a:t>
            </a:r>
          </a:p>
        </p:txBody>
      </p:sp>
    </p:spTree>
    <p:extLst>
      <p:ext uri="{BB962C8B-B14F-4D97-AF65-F5344CB8AC3E}">
        <p14:creationId xmlns:p14="http://schemas.microsoft.com/office/powerpoint/2010/main" val="745453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nvPr>
        </p:nvGraphicFramePr>
        <p:xfrm>
          <a:off x="530314" y="0"/>
          <a:ext cx="11099541" cy="6559673"/>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a:xfrm>
            <a:off x="1668780" y="2292965"/>
            <a:ext cx="9010105" cy="2400657"/>
          </a:xfrm>
          <a:prstGeom prst="rect">
            <a:avLst/>
          </a:prstGeom>
          <a:noFill/>
        </p:spPr>
        <p:txBody>
          <a:bodyPr wrap="square" lIns="91440" tIns="45720" rIns="91440" bIns="45720">
            <a:spAutoFit/>
          </a:bodyPr>
          <a:lstStyle/>
          <a:p>
            <a:pPr algn="ctr"/>
            <a:r>
              <a:rPr lang="en-US" sz="3600" b="0" i="1" cap="none" spc="0">
                <a:ln w="0"/>
                <a:solidFill>
                  <a:srgbClr val="002060"/>
                </a:solidFill>
                <a:effectLst>
                  <a:outerShdw blurRad="38100" dist="19050" dir="2700000" algn="tl" rotWithShape="0">
                    <a:schemeClr val="dk1">
                      <a:alpha val="40000"/>
                    </a:schemeClr>
                  </a:outerShdw>
                </a:effectLst>
              </a:rPr>
              <a:t>We’ve learned more about the</a:t>
            </a:r>
            <a:r>
              <a:rPr lang="en-US" sz="3600" i="1">
                <a:ln w="0"/>
                <a:solidFill>
                  <a:srgbClr val="002060"/>
                </a:solidFill>
                <a:effectLst>
                  <a:outerShdw blurRad="38100" dist="19050" dir="2700000" algn="tl" rotWithShape="0">
                    <a:schemeClr val="dk1">
                      <a:alpha val="40000"/>
                    </a:schemeClr>
                  </a:outerShdw>
                </a:effectLst>
              </a:rPr>
              <a:t> brain in the last 25 years than we did in the previous 2,500.</a:t>
            </a:r>
          </a:p>
          <a:p>
            <a:pPr algn="ctr"/>
            <a:r>
              <a:rPr lang="en-US" sz="2400" i="1">
                <a:ln w="0"/>
                <a:solidFill>
                  <a:srgbClr val="002060"/>
                </a:solidFill>
                <a:effectLst>
                  <a:outerShdw blurRad="38100" dist="19050" dir="2700000" algn="tl" rotWithShape="0">
                    <a:schemeClr val="dk1">
                      <a:alpha val="40000"/>
                    </a:schemeClr>
                  </a:outerShdw>
                </a:effectLst>
              </a:rPr>
              <a:t>Dr. Eric Chudler, University of Washington</a:t>
            </a:r>
          </a:p>
          <a:p>
            <a:pPr algn="ctr"/>
            <a:r>
              <a:rPr lang="en-US" sz="5400" b="0" cap="none" spc="0">
                <a:ln w="0"/>
                <a:solidFill>
                  <a:schemeClr val="tx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1353522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2128474"/>
            <a:ext cx="12298016" cy="9223512"/>
          </a:xfrm>
        </p:spPr>
      </p:pic>
      <p:sp>
        <p:nvSpPr>
          <p:cNvPr id="5" name="Rectangle 4"/>
          <p:cNvSpPr/>
          <p:nvPr/>
        </p:nvSpPr>
        <p:spPr>
          <a:xfrm>
            <a:off x="687386" y="4114307"/>
            <a:ext cx="10923243" cy="1754326"/>
          </a:xfrm>
          <a:prstGeom prst="rect">
            <a:avLst/>
          </a:prstGeom>
          <a:solidFill>
            <a:srgbClr val="CB804A"/>
          </a:solidFill>
        </p:spPr>
        <p:txBody>
          <a:bodyPr wrap="square" lIns="91440" tIns="45720" rIns="91440" bIns="45720">
            <a:spAutoFit/>
          </a:bodyPr>
          <a:lstStyle/>
          <a:p>
            <a:pPr algn="ctr"/>
            <a:r>
              <a:rPr lang="en-US" sz="5400" b="1" cap="none" spc="50">
                <a:ln w="9525" cmpd="sng">
                  <a:solidFill>
                    <a:srgbClr val="29211D"/>
                  </a:solidFill>
                  <a:prstDash val="solid"/>
                </a:ln>
                <a:solidFill>
                  <a:srgbClr val="FFFFFF"/>
                </a:solidFill>
                <a:effectLst>
                  <a:glow rad="38100">
                    <a:schemeClr val="accent1">
                      <a:alpha val="40000"/>
                    </a:schemeClr>
                  </a:glow>
                </a:effectLst>
              </a:rPr>
              <a:t>The need for self-determination and autonomy</a:t>
            </a:r>
          </a:p>
        </p:txBody>
      </p:sp>
      <p:sp>
        <p:nvSpPr>
          <p:cNvPr id="7" name="AutoShape 2" descr="File:Boracay Sailing Paraw.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12339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9663" y="-340242"/>
            <a:ext cx="12444696" cy="9333522"/>
          </a:xfrm>
        </p:spPr>
      </p:pic>
      <p:sp>
        <p:nvSpPr>
          <p:cNvPr id="5" name="Rectangle 4"/>
          <p:cNvSpPr/>
          <p:nvPr/>
        </p:nvSpPr>
        <p:spPr>
          <a:xfrm>
            <a:off x="1156924" y="5343642"/>
            <a:ext cx="9878152" cy="1107996"/>
          </a:xfrm>
          <a:prstGeom prst="rect">
            <a:avLst/>
          </a:prstGeom>
          <a:solidFill>
            <a:schemeClr val="accent5">
              <a:lumMod val="50000"/>
            </a:schemeClr>
          </a:solidFill>
        </p:spPr>
        <p:txBody>
          <a:bodyPr wrap="none" lIns="91440" tIns="45720" rIns="91440" bIns="45720">
            <a:spAutoFit/>
          </a:bodyPr>
          <a:lstStyle/>
          <a:p>
            <a:pPr algn="ctr"/>
            <a:r>
              <a:rPr lang="en-US" sz="66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rPr>
              <a:t>The need to feel competent</a:t>
            </a:r>
          </a:p>
        </p:txBody>
      </p:sp>
    </p:spTree>
    <p:extLst>
      <p:ext uri="{BB962C8B-B14F-4D97-AF65-F5344CB8AC3E}">
        <p14:creationId xmlns:p14="http://schemas.microsoft.com/office/powerpoint/2010/main" val="399130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2357"/>
            <a:ext cx="7271569" cy="6858000"/>
          </a:xfrm>
        </p:spPr>
      </p:pic>
      <p:sp>
        <p:nvSpPr>
          <p:cNvPr id="6" name="Oval Callout 5"/>
          <p:cNvSpPr/>
          <p:nvPr/>
        </p:nvSpPr>
        <p:spPr>
          <a:xfrm>
            <a:off x="8524664" y="3826850"/>
            <a:ext cx="3175687" cy="2804984"/>
          </a:xfrm>
          <a:prstGeom prst="wedgeEllipseCallout">
            <a:avLst>
              <a:gd name="adj1" fmla="val -222698"/>
              <a:gd name="adj2" fmla="val -10109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ysClr val="windowText" lastClr="000000"/>
                </a:solidFill>
                <a:latin typeface="Aharoni" panose="02010803020104030203" pitchFamily="2" charset="-79"/>
                <a:cs typeface="Aharoni" panose="02010803020104030203" pitchFamily="2" charset="-79"/>
              </a:rPr>
              <a:t>Old news, dude.</a:t>
            </a:r>
          </a:p>
        </p:txBody>
      </p:sp>
      <p:sp>
        <p:nvSpPr>
          <p:cNvPr id="5" name="Rectangle 4"/>
          <p:cNvSpPr/>
          <p:nvPr/>
        </p:nvSpPr>
        <p:spPr>
          <a:xfrm>
            <a:off x="7800109" y="917308"/>
            <a:ext cx="4139464" cy="1673491"/>
          </a:xfrm>
          <a:prstGeom prst="rect">
            <a:avLst/>
          </a:prstGeom>
          <a:solidFill>
            <a:srgbClr val="4B83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err="1">
                <a:latin typeface="Aharoni" panose="02010803020104030203" pitchFamily="2" charset="-79"/>
                <a:cs typeface="Aharoni" panose="02010803020104030203" pitchFamily="2" charset="-79"/>
              </a:rPr>
              <a:t>Cura</a:t>
            </a:r>
            <a:r>
              <a:rPr lang="en-US" sz="4400">
                <a:latin typeface="Aharoni" panose="02010803020104030203" pitchFamily="2" charset="-79"/>
                <a:cs typeface="Aharoni" panose="02010803020104030203" pitchFamily="2" charset="-79"/>
              </a:rPr>
              <a:t> </a:t>
            </a:r>
            <a:r>
              <a:rPr lang="en-US" sz="4400" err="1">
                <a:latin typeface="Aharoni" panose="02010803020104030203" pitchFamily="2" charset="-79"/>
                <a:cs typeface="Aharoni" panose="02010803020104030203" pitchFamily="2" charset="-79"/>
              </a:rPr>
              <a:t>personalis</a:t>
            </a:r>
            <a:endParaRPr lang="en-US" sz="440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12140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658139" y="1271270"/>
            <a:ext cx="10698763" cy="3416320"/>
          </a:xfrm>
          <a:prstGeom prst="rect">
            <a:avLst/>
          </a:prstGeom>
          <a:noFill/>
        </p:spPr>
        <p:txBody>
          <a:bodyPr wrap="none" lIns="91440" tIns="45720" rIns="91440" bIns="45720">
            <a:spAutoFit/>
          </a:bodyPr>
          <a:lstStyle/>
          <a:p>
            <a:pPr algn="ctr"/>
            <a:r>
              <a:rPr lang="en-US" sz="7200" b="1" cap="none" spc="0">
                <a:ln w="22225">
                  <a:solidFill>
                    <a:schemeClr val="accent2"/>
                  </a:solidFill>
                  <a:prstDash val="solid"/>
                </a:ln>
                <a:solidFill>
                  <a:schemeClr val="accent2">
                    <a:lumMod val="40000"/>
                    <a:lumOff val="60000"/>
                  </a:schemeClr>
                </a:solidFill>
                <a:effectLst/>
              </a:rPr>
              <a:t>“How do you know that </a:t>
            </a:r>
          </a:p>
          <a:p>
            <a:pPr algn="ctr"/>
            <a:r>
              <a:rPr lang="en-US" sz="7200" b="1" err="1">
                <a:ln w="22225">
                  <a:solidFill>
                    <a:schemeClr val="accent2"/>
                  </a:solidFill>
                  <a:prstDash val="solid"/>
                </a:ln>
                <a:solidFill>
                  <a:schemeClr val="accent2">
                    <a:lumMod val="40000"/>
                    <a:lumOff val="60000"/>
                  </a:schemeClr>
                </a:solidFill>
              </a:rPr>
              <a:t>InsertYourName</a:t>
            </a:r>
            <a:r>
              <a:rPr lang="en-US" sz="7200" b="1">
                <a:ln w="22225">
                  <a:solidFill>
                    <a:schemeClr val="accent2"/>
                  </a:solidFill>
                  <a:prstDash val="solid"/>
                </a:ln>
                <a:solidFill>
                  <a:schemeClr val="accent2">
                    <a:lumMod val="40000"/>
                    <a:lumOff val="60000"/>
                  </a:schemeClr>
                </a:solidFill>
              </a:rPr>
              <a:t> </a:t>
            </a:r>
          </a:p>
          <a:p>
            <a:pPr algn="ctr"/>
            <a:r>
              <a:rPr lang="en-US" sz="7200" b="1">
                <a:ln w="22225">
                  <a:solidFill>
                    <a:schemeClr val="accent2"/>
                  </a:solidFill>
                  <a:prstDash val="solid"/>
                </a:ln>
                <a:solidFill>
                  <a:schemeClr val="accent2">
                    <a:lumMod val="40000"/>
                    <a:lumOff val="60000"/>
                  </a:schemeClr>
                </a:solidFill>
              </a:rPr>
              <a:t>cares about your success?”</a:t>
            </a:r>
            <a:endParaRPr lang="en-US" sz="7200" b="1" cap="none" spc="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361616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http://life.lfny.org/wp-content/uploads/2013/06/Growth-versus-Fixed-mindse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4833" y="457264"/>
            <a:ext cx="4598506" cy="6077692"/>
          </a:xfrm>
          <a:prstGeom prst="rect">
            <a:avLst/>
          </a:prstGeom>
          <a:noFill/>
          <a:ln>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4" name="Right Arrow 3"/>
          <p:cNvSpPr/>
          <p:nvPr/>
        </p:nvSpPr>
        <p:spPr>
          <a:xfrm>
            <a:off x="304800" y="1737360"/>
            <a:ext cx="3220278" cy="89982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THREAT</a:t>
            </a:r>
          </a:p>
        </p:txBody>
      </p:sp>
      <p:sp>
        <p:nvSpPr>
          <p:cNvPr id="6" name="Right Arrow 5"/>
          <p:cNvSpPr/>
          <p:nvPr/>
        </p:nvSpPr>
        <p:spPr>
          <a:xfrm>
            <a:off x="304800" y="2295645"/>
            <a:ext cx="3220278" cy="89982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THREAT</a:t>
            </a:r>
          </a:p>
        </p:txBody>
      </p:sp>
      <p:sp>
        <p:nvSpPr>
          <p:cNvPr id="7" name="Right Arrow 6"/>
          <p:cNvSpPr/>
          <p:nvPr/>
        </p:nvSpPr>
        <p:spPr>
          <a:xfrm>
            <a:off x="304800" y="4752229"/>
            <a:ext cx="3220278" cy="89982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THREAT</a:t>
            </a:r>
          </a:p>
        </p:txBody>
      </p:sp>
      <p:sp>
        <p:nvSpPr>
          <p:cNvPr id="8" name="Right Arrow 7"/>
          <p:cNvSpPr/>
          <p:nvPr/>
        </p:nvSpPr>
        <p:spPr>
          <a:xfrm>
            <a:off x="344555" y="2965652"/>
            <a:ext cx="3220278" cy="89982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THREAT</a:t>
            </a:r>
          </a:p>
        </p:txBody>
      </p:sp>
      <p:sp>
        <p:nvSpPr>
          <p:cNvPr id="9" name="Right Arrow 8"/>
          <p:cNvSpPr/>
          <p:nvPr/>
        </p:nvSpPr>
        <p:spPr>
          <a:xfrm>
            <a:off x="344555" y="3774386"/>
            <a:ext cx="3220278" cy="89982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THREAT</a:t>
            </a:r>
          </a:p>
        </p:txBody>
      </p:sp>
    </p:spTree>
    <p:extLst>
      <p:ext uri="{BB962C8B-B14F-4D97-AF65-F5344CB8AC3E}">
        <p14:creationId xmlns:p14="http://schemas.microsoft.com/office/powerpoint/2010/main" val="3068225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494270" y="670827"/>
            <a:ext cx="11071654" cy="470898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0000" b="1" cap="none" spc="0">
                <a:ln/>
                <a:solidFill>
                  <a:schemeClr val="accent1">
                    <a:lumMod val="75000"/>
                  </a:schemeClr>
                </a:solidFill>
                <a:effectLst/>
              </a:rPr>
              <a:t>P=p-</a:t>
            </a:r>
            <a:r>
              <a:rPr lang="en-US" sz="30000" b="1" cap="none" spc="0" err="1">
                <a:ln/>
                <a:solidFill>
                  <a:schemeClr val="accent1">
                    <a:lumMod val="75000"/>
                  </a:schemeClr>
                </a:solidFill>
                <a:effectLst/>
              </a:rPr>
              <a:t>i</a:t>
            </a:r>
            <a:endParaRPr lang="en-US" sz="30000" b="1" cap="none" spc="0">
              <a:ln/>
              <a:solidFill>
                <a:schemeClr val="accent1">
                  <a:lumMod val="75000"/>
                </a:schemeClr>
              </a:solidFill>
              <a:effectLst/>
            </a:endParaRPr>
          </a:p>
        </p:txBody>
      </p:sp>
      <p:sp>
        <p:nvSpPr>
          <p:cNvPr id="5" name="TextBox 4"/>
          <p:cNvSpPr txBox="1"/>
          <p:nvPr/>
        </p:nvSpPr>
        <p:spPr>
          <a:xfrm>
            <a:off x="362083" y="4865456"/>
            <a:ext cx="4524866" cy="830997"/>
          </a:xfrm>
          <a:prstGeom prst="rect">
            <a:avLst/>
          </a:prstGeom>
          <a:noFill/>
        </p:spPr>
        <p:txBody>
          <a:bodyPr wrap="square" rtlCol="0">
            <a:spAutoFit/>
          </a:bodyPr>
          <a:lstStyle/>
          <a:p>
            <a:pPr algn="ctr"/>
            <a:r>
              <a:rPr lang="en-US" sz="4800">
                <a:solidFill>
                  <a:schemeClr val="accent5">
                    <a:lumMod val="75000"/>
                  </a:schemeClr>
                </a:solidFill>
                <a:latin typeface="Berlin Sans FB" panose="020E0602020502020306" pitchFamily="34" charset="0"/>
              </a:rPr>
              <a:t>Performance</a:t>
            </a:r>
          </a:p>
        </p:txBody>
      </p:sp>
      <p:sp>
        <p:nvSpPr>
          <p:cNvPr id="10" name="TextBox 9"/>
          <p:cNvSpPr txBox="1"/>
          <p:nvPr/>
        </p:nvSpPr>
        <p:spPr>
          <a:xfrm>
            <a:off x="3963928" y="4865456"/>
            <a:ext cx="4524866" cy="830997"/>
          </a:xfrm>
          <a:prstGeom prst="rect">
            <a:avLst/>
          </a:prstGeom>
          <a:noFill/>
        </p:spPr>
        <p:txBody>
          <a:bodyPr wrap="square" rtlCol="0">
            <a:spAutoFit/>
          </a:bodyPr>
          <a:lstStyle/>
          <a:p>
            <a:pPr algn="ctr"/>
            <a:r>
              <a:rPr lang="en-US" sz="4800">
                <a:solidFill>
                  <a:schemeClr val="accent6">
                    <a:lumMod val="75000"/>
                  </a:schemeClr>
                </a:solidFill>
                <a:latin typeface="Berlin Sans FB" panose="020E0602020502020306" pitchFamily="34" charset="0"/>
              </a:rPr>
              <a:t>potential</a:t>
            </a:r>
          </a:p>
        </p:txBody>
      </p:sp>
      <p:sp>
        <p:nvSpPr>
          <p:cNvPr id="11" name="TextBox 10"/>
          <p:cNvSpPr txBox="1"/>
          <p:nvPr/>
        </p:nvSpPr>
        <p:spPr>
          <a:xfrm>
            <a:off x="7325264" y="4865456"/>
            <a:ext cx="4524866" cy="830997"/>
          </a:xfrm>
          <a:prstGeom prst="rect">
            <a:avLst/>
          </a:prstGeom>
          <a:noFill/>
        </p:spPr>
        <p:txBody>
          <a:bodyPr wrap="square" rtlCol="0">
            <a:spAutoFit/>
          </a:bodyPr>
          <a:lstStyle/>
          <a:p>
            <a:pPr algn="ctr"/>
            <a:r>
              <a:rPr lang="en-US" sz="4800">
                <a:solidFill>
                  <a:srgbClr val="C00000"/>
                </a:solidFill>
                <a:latin typeface="Berlin Sans FB" panose="020E0602020502020306" pitchFamily="34" charset="0"/>
              </a:rPr>
              <a:t>interference</a:t>
            </a:r>
          </a:p>
        </p:txBody>
      </p:sp>
      <p:sp>
        <p:nvSpPr>
          <p:cNvPr id="2" name="TextBox 1"/>
          <p:cNvSpPr txBox="1"/>
          <p:nvPr/>
        </p:nvSpPr>
        <p:spPr>
          <a:xfrm>
            <a:off x="6362908" y="6099586"/>
            <a:ext cx="5333448" cy="461665"/>
          </a:xfrm>
          <a:prstGeom prst="rect">
            <a:avLst/>
          </a:prstGeom>
          <a:noFill/>
        </p:spPr>
        <p:txBody>
          <a:bodyPr wrap="none" rtlCol="0">
            <a:spAutoFit/>
          </a:bodyPr>
          <a:lstStyle/>
          <a:p>
            <a:r>
              <a:rPr lang="en-US" sz="2400" b="1"/>
              <a:t>Timothy Gallwey, </a:t>
            </a:r>
            <a:r>
              <a:rPr lang="en-US" sz="2400" b="1" i="1"/>
              <a:t>Inner Game of…</a:t>
            </a:r>
            <a:r>
              <a:rPr lang="en-US" sz="2400" b="1"/>
              <a:t> books</a:t>
            </a:r>
          </a:p>
        </p:txBody>
      </p:sp>
    </p:spTree>
    <p:extLst>
      <p:ext uri="{BB962C8B-B14F-4D97-AF65-F5344CB8AC3E}">
        <p14:creationId xmlns:p14="http://schemas.microsoft.com/office/powerpoint/2010/main" val="8988270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909766" y="1183362"/>
            <a:ext cx="10153742" cy="110799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6600" b="1" i="1" cap="none" spc="0">
                <a:ln/>
                <a:solidFill>
                  <a:schemeClr val="accent4">
                    <a:lumMod val="75000"/>
                  </a:schemeClr>
                </a:solidFill>
                <a:effectLst/>
                <a:latin typeface="Berlin Sans FB Demi" panose="020E0802020502020306" pitchFamily="34" charset="0"/>
              </a:rPr>
              <a:t>Nemo </a:t>
            </a:r>
            <a:r>
              <a:rPr lang="en-US" sz="6600" b="1" i="1" cap="none" spc="0" err="1">
                <a:ln/>
                <a:solidFill>
                  <a:schemeClr val="accent4">
                    <a:lumMod val="75000"/>
                  </a:schemeClr>
                </a:solidFill>
                <a:effectLst/>
                <a:latin typeface="Berlin Sans FB Demi" panose="020E0802020502020306" pitchFamily="34" charset="0"/>
              </a:rPr>
              <a:t>dat</a:t>
            </a:r>
            <a:r>
              <a:rPr lang="en-US" sz="6600" b="1" i="1" cap="none" spc="0">
                <a:ln/>
                <a:solidFill>
                  <a:schemeClr val="accent4">
                    <a:lumMod val="75000"/>
                  </a:schemeClr>
                </a:solidFill>
                <a:effectLst/>
                <a:latin typeface="Berlin Sans FB Demi" panose="020E0802020502020306" pitchFamily="34" charset="0"/>
              </a:rPr>
              <a:t> </a:t>
            </a:r>
            <a:r>
              <a:rPr lang="en-US" sz="6600" b="1" i="1">
                <a:ln/>
                <a:solidFill>
                  <a:schemeClr val="accent4">
                    <a:lumMod val="75000"/>
                  </a:schemeClr>
                </a:solidFill>
                <a:latin typeface="Berlin Sans FB Demi" panose="020E0802020502020306" pitchFamily="34" charset="0"/>
              </a:rPr>
              <a:t>quod non </a:t>
            </a:r>
            <a:r>
              <a:rPr lang="en-US" sz="6600" b="1" i="1" err="1">
                <a:ln/>
                <a:solidFill>
                  <a:schemeClr val="accent4">
                    <a:lumMod val="75000"/>
                  </a:schemeClr>
                </a:solidFill>
                <a:latin typeface="Berlin Sans FB Demi" panose="020E0802020502020306" pitchFamily="34" charset="0"/>
              </a:rPr>
              <a:t>habet</a:t>
            </a:r>
            <a:endParaRPr lang="en-US" sz="5400" b="1" i="1" cap="none" spc="0">
              <a:ln/>
              <a:solidFill>
                <a:schemeClr val="accent4">
                  <a:lumMod val="75000"/>
                </a:schemeClr>
              </a:solidFill>
              <a:effectLst/>
            </a:endParaRPr>
          </a:p>
        </p:txBody>
      </p:sp>
      <p:sp>
        <p:nvSpPr>
          <p:cNvPr id="5" name="Rectangle 4"/>
          <p:cNvSpPr/>
          <p:nvPr/>
        </p:nvSpPr>
        <p:spPr>
          <a:xfrm>
            <a:off x="962840" y="2967335"/>
            <a:ext cx="10266337" cy="2123658"/>
          </a:xfrm>
          <a:prstGeom prst="rect">
            <a:avLst/>
          </a:prstGeom>
          <a:noFill/>
        </p:spPr>
        <p:txBody>
          <a:bodyPr wrap="none" lIns="91440" tIns="45720" rIns="91440" bIns="45720">
            <a:spAutoFit/>
          </a:bodyPr>
          <a:lstStyle/>
          <a:p>
            <a:pPr algn="ctr"/>
            <a:r>
              <a:rPr lang="en-US" sz="6600" b="0" cap="none" spc="0">
                <a:ln w="0"/>
                <a:solidFill>
                  <a:schemeClr val="tx1"/>
                </a:solidFill>
                <a:effectLst>
                  <a:outerShdw blurRad="38100" dist="19050" dir="2700000" algn="tl" rotWithShape="0">
                    <a:schemeClr val="dk1">
                      <a:alpha val="40000"/>
                    </a:schemeClr>
                  </a:outerShdw>
                </a:effectLst>
                <a:latin typeface="Arial Black" panose="020B0A04020102020204" pitchFamily="34" charset="0"/>
              </a:rPr>
              <a:t>You cannot provide </a:t>
            </a:r>
          </a:p>
          <a:p>
            <a:pPr algn="ctr"/>
            <a:r>
              <a:rPr lang="en-US" sz="6600" b="0" cap="none" spc="0">
                <a:ln w="0"/>
                <a:solidFill>
                  <a:schemeClr val="tx1"/>
                </a:solidFill>
                <a:effectLst>
                  <a:outerShdw blurRad="38100" dist="19050" dir="2700000" algn="tl" rotWithShape="0">
                    <a:schemeClr val="dk1">
                      <a:alpha val="40000"/>
                    </a:schemeClr>
                  </a:outerShdw>
                </a:effectLst>
                <a:latin typeface="Arial Black" panose="020B0A04020102020204" pitchFamily="34" charset="0"/>
              </a:rPr>
              <a:t>what you do not have</a:t>
            </a:r>
            <a:r>
              <a:rPr lang="en-US" sz="6600" b="0" cap="none" spc="0">
                <a:ln w="0"/>
                <a:solidFill>
                  <a:schemeClr val="tx1"/>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144487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 </a:t>
            </a:r>
            <a:endParaRPr lang="en-US" sz="5400"/>
          </a:p>
        </p:txBody>
      </p:sp>
      <p:sp>
        <p:nvSpPr>
          <p:cNvPr id="3" name="Content Placeholder 2"/>
          <p:cNvSpPr>
            <a:spLocks noGrp="1"/>
          </p:cNvSpPr>
          <p:nvPr>
            <p:ph idx="1"/>
          </p:nvPr>
        </p:nvSpPr>
        <p:spPr/>
        <p:txBody>
          <a:bodyPr/>
          <a:lstStyle/>
          <a:p>
            <a:endParaRPr lang="en-US"/>
          </a:p>
        </p:txBody>
      </p:sp>
      <p:pic>
        <p:nvPicPr>
          <p:cNvPr id="1026" name="Picture 2" descr="http://www.brainrules.net/images/cover-BR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974" y="355729"/>
            <a:ext cx="4200525" cy="63436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6671262" y="355728"/>
            <a:ext cx="4199937" cy="6343961"/>
          </a:xfrm>
          <a:prstGeom prst="rect">
            <a:avLst/>
          </a:prstGeom>
          <a:solidFill>
            <a:srgbClr val="FFFFFF">
              <a:shade val="85000"/>
            </a:srgbClr>
          </a:solidFill>
          <a:ln w="12700" cap="rnd">
            <a:solidFill>
              <a:schemeClr val="tx2">
                <a:lumMod val="75000"/>
              </a:scheme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94142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http://ecx.images-amazon.com/images/I/71gZW5pnY1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8253" y="395923"/>
            <a:ext cx="4168377" cy="628146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722358" y="395923"/>
            <a:ext cx="4234825" cy="6281461"/>
          </a:xfrm>
          <a:prstGeom prst="rect">
            <a:avLst/>
          </a:prstGeom>
        </p:spPr>
      </p:pic>
    </p:spTree>
    <p:extLst>
      <p:ext uri="{BB962C8B-B14F-4D97-AF65-F5344CB8AC3E}">
        <p14:creationId xmlns:p14="http://schemas.microsoft.com/office/powerpoint/2010/main" val="142576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http://i0.wp.com/alifeofproductivity.com/wp-content/uploads/2013/06/mindset.001.png?resize=291%2C442"/>
          <p:cNvPicPr>
            <a:picLocks noChangeAspect="1" noChangeArrowheads="1"/>
          </p:cNvPicPr>
          <p:nvPr/>
        </p:nvPicPr>
        <p:blipFill rotWithShape="1">
          <a:blip r:embed="rId3">
            <a:extLst>
              <a:ext uri="{28A0092B-C50C-407E-A947-70E740481C1C}">
                <a14:useLocalDpi xmlns:a14="http://schemas.microsoft.com/office/drawing/2010/main" val="0"/>
              </a:ext>
            </a:extLst>
          </a:blip>
          <a:srcRect l="1879" t="1219" r="3761" b="3344"/>
          <a:stretch/>
        </p:blipFill>
        <p:spPr bwMode="auto">
          <a:xfrm>
            <a:off x="1611984" y="801278"/>
            <a:ext cx="2601798" cy="3996965"/>
          </a:xfrm>
          <a:prstGeom prst="rect">
            <a:avLst/>
          </a:prstGeom>
          <a:noFill/>
          <a:ln w="1905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6" name="Picture 4" descr="http://ebusiness.ascd.org/serverfiles/productimages/115041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7577" y="2059094"/>
            <a:ext cx="2543175" cy="3810000"/>
          </a:xfrm>
          <a:prstGeom prst="rect">
            <a:avLst/>
          </a:prstGeom>
          <a:noFill/>
          <a:ln w="1905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http://donnawilsonphd.org/wp-content/uploads/2013/04/5bi-new-cov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8993" y="716437"/>
            <a:ext cx="2766735" cy="4059302"/>
          </a:xfrm>
          <a:prstGeom prst="rect">
            <a:avLst/>
          </a:prstGeom>
          <a:noFill/>
          <a:ln w="1905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93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20" y="-941893"/>
            <a:ext cx="12824460" cy="9202833"/>
          </a:xfrm>
          <a:prstGeom prst="rect">
            <a:avLst/>
          </a:prstGeom>
        </p:spPr>
      </p:pic>
    </p:spTree>
    <p:extLst>
      <p:ext uri="{BB962C8B-B14F-4D97-AF65-F5344CB8AC3E}">
        <p14:creationId xmlns:p14="http://schemas.microsoft.com/office/powerpoint/2010/main" val="1622338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097280" y="443345"/>
            <a:ext cx="3747456" cy="5665197"/>
          </a:xfrm>
          <a:prstGeom prst="rect">
            <a:avLst/>
          </a:prstGeom>
          <a:ln>
            <a:solidFill>
              <a:schemeClr val="accent2">
                <a:lumMod val="50000"/>
              </a:schemeClr>
            </a:solidFill>
          </a:ln>
        </p:spPr>
      </p:pic>
      <p:pic>
        <p:nvPicPr>
          <p:cNvPr id="5" name="Picture 4"/>
          <p:cNvPicPr>
            <a:picLocks noChangeAspect="1"/>
          </p:cNvPicPr>
          <p:nvPr/>
        </p:nvPicPr>
        <p:blipFill>
          <a:blip r:embed="rId3"/>
          <a:stretch>
            <a:fillRect/>
          </a:stretch>
        </p:blipFill>
        <p:spPr>
          <a:xfrm>
            <a:off x="6021549" y="286603"/>
            <a:ext cx="3957317" cy="6066991"/>
          </a:xfrm>
          <a:prstGeom prst="rect">
            <a:avLst/>
          </a:prstGeom>
          <a:ln>
            <a:solidFill>
              <a:schemeClr val="accent2">
                <a:lumMod val="50000"/>
              </a:schemeClr>
            </a:solidFill>
          </a:ln>
        </p:spPr>
      </p:pic>
    </p:spTree>
    <p:extLst>
      <p:ext uri="{BB962C8B-B14F-4D97-AF65-F5344CB8AC3E}">
        <p14:creationId xmlns:p14="http://schemas.microsoft.com/office/powerpoint/2010/main" val="3264965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588328" y="483522"/>
            <a:ext cx="4045527" cy="6037171"/>
          </a:xfrm>
          <a:prstGeom prst="rect">
            <a:avLst/>
          </a:prstGeom>
          <a:ln>
            <a:solidFill>
              <a:schemeClr val="accent2">
                <a:lumMod val="50000"/>
              </a:schemeClr>
            </a:solidFill>
          </a:ln>
        </p:spPr>
      </p:pic>
    </p:spTree>
    <p:extLst>
      <p:ext uri="{BB962C8B-B14F-4D97-AF65-F5344CB8AC3E}">
        <p14:creationId xmlns:p14="http://schemas.microsoft.com/office/powerpoint/2010/main" val="978723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Contact Information</a:t>
            </a:r>
          </a:p>
        </p:txBody>
      </p:sp>
      <p:sp>
        <p:nvSpPr>
          <p:cNvPr id="3" name="Content Placeholder 2"/>
          <p:cNvSpPr>
            <a:spLocks noGrp="1"/>
          </p:cNvSpPr>
          <p:nvPr>
            <p:ph idx="1"/>
          </p:nvPr>
        </p:nvSpPr>
        <p:spPr/>
        <p:txBody>
          <a:bodyPr/>
          <a:lstStyle/>
          <a:p>
            <a:r>
              <a:rPr lang="en-US" sz="4400" dirty="0"/>
              <a:t>Conn McQuinn</a:t>
            </a:r>
          </a:p>
          <a:p>
            <a:r>
              <a:rPr lang="en-US" sz="4400" dirty="0" smtClean="0"/>
              <a:t>McQuinnable Educational Services</a:t>
            </a:r>
            <a:endParaRPr lang="en-US" sz="4400" dirty="0"/>
          </a:p>
          <a:p>
            <a:r>
              <a:rPr lang="en-US" sz="4400" dirty="0" err="1" smtClean="0"/>
              <a:t>conn@mcquinnable.com</a:t>
            </a:r>
            <a:endParaRPr lang="en-US" sz="4400" dirty="0"/>
          </a:p>
          <a:p>
            <a:r>
              <a:rPr lang="en-US" sz="4400" dirty="0"/>
              <a:t>Download presentation: </a:t>
            </a:r>
            <a:r>
              <a:rPr lang="en-US" sz="4400" b="1" dirty="0"/>
              <a:t>http</a:t>
            </a:r>
            <a:r>
              <a:rPr lang="en-US" sz="4400" b="1" dirty="0" smtClean="0"/>
              <a:t>://</a:t>
            </a:r>
            <a:r>
              <a:rPr lang="en-US" sz="4400" b="1" dirty="0" err="1" smtClean="0"/>
              <a:t>www.mcquinnable.com</a:t>
            </a:r>
            <a:endParaRPr lang="en-US" sz="4400" dirty="0"/>
          </a:p>
          <a:p>
            <a:endParaRPr lang="en-US" dirty="0"/>
          </a:p>
        </p:txBody>
      </p:sp>
    </p:spTree>
    <p:extLst>
      <p:ext uri="{BB962C8B-B14F-4D97-AF65-F5344CB8AC3E}">
        <p14:creationId xmlns:p14="http://schemas.microsoft.com/office/powerpoint/2010/main" val="2963006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2" name="AutoShape 2" descr="https://upload.wikimedia.org/wikipedia/commons/1/10/MRI_anterior_cingulat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2103120" y="474237"/>
            <a:ext cx="7555401" cy="5759212"/>
          </a:xfrm>
          <a:prstGeom prst="rect">
            <a:avLst/>
          </a:prstGeom>
        </p:spPr>
      </p:pic>
    </p:spTree>
    <p:extLst>
      <p:ext uri="{BB962C8B-B14F-4D97-AF65-F5344CB8AC3E}">
        <p14:creationId xmlns:p14="http://schemas.microsoft.com/office/powerpoint/2010/main" val="1572772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7412" y="3640943"/>
            <a:ext cx="6509750" cy="1683857"/>
          </a:xfrm>
        </p:spPr>
        <p:txBody>
          <a:bodyPr>
            <a:normAutofit fontScale="90000"/>
          </a:bodyPr>
          <a:lstStyle/>
          <a:p>
            <a:r>
              <a:rPr lang="en-US"/>
              <a:t/>
            </a:r>
            <a:br>
              <a:rPr lang="en-US"/>
            </a:br>
            <a:r>
              <a:rPr lang="en-US" sz="8900"/>
              <a:t>What happens in the brain when you learn?</a:t>
            </a:r>
          </a:p>
        </p:txBody>
      </p:sp>
      <p:pic>
        <p:nvPicPr>
          <p:cNvPr id="3" name="Picture 2"/>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283907" y="1150538"/>
            <a:ext cx="4414106" cy="3634740"/>
          </a:xfrm>
          <a:prstGeom prst="rect">
            <a:avLst/>
          </a:prstGeom>
        </p:spPr>
      </p:pic>
      <p:pic>
        <p:nvPicPr>
          <p:cNvPr id="4" name="One Minut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969572" y="5324800"/>
            <a:ext cx="6092676" cy="1203648"/>
          </a:xfrm>
          <a:prstGeom prst="rect">
            <a:avLst/>
          </a:prstGeom>
          <a:ln>
            <a:solidFill>
              <a:schemeClr val="accent2">
                <a:lumMod val="50000"/>
              </a:schemeClr>
            </a:solidFill>
          </a:ln>
        </p:spPr>
      </p:pic>
    </p:spTree>
    <p:extLst>
      <p:ext uri="{BB962C8B-B14F-4D97-AF65-F5344CB8AC3E}">
        <p14:creationId xmlns:p14="http://schemas.microsoft.com/office/powerpoint/2010/main" val="2422939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AcademicScience">
      <a:dk1>
        <a:srgbClr val="000000"/>
      </a:dk1>
      <a:lt1>
        <a:sysClr val="window" lastClr="FFFFFF"/>
      </a:lt1>
      <a:dk2>
        <a:srgbClr val="1B1B1B"/>
      </a:dk2>
      <a:lt2>
        <a:srgbClr val="E5E8E8"/>
      </a:lt2>
      <a:accent1>
        <a:srgbClr val="00B0EA"/>
      </a:accent1>
      <a:accent2>
        <a:srgbClr val="45AE22"/>
      </a:accent2>
      <a:accent3>
        <a:srgbClr val="FFFF00"/>
      </a:accent3>
      <a:accent4>
        <a:srgbClr val="F2760D"/>
      </a:accent4>
      <a:accent5>
        <a:srgbClr val="BB2B35"/>
      </a:accent5>
      <a:accent6>
        <a:srgbClr val="6C3CA2"/>
      </a:accent6>
      <a:hlink>
        <a:srgbClr val="00B0EA"/>
      </a:hlink>
      <a:folHlink>
        <a:srgbClr val="969696"/>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AcademicScience">
      <a:dk1>
        <a:srgbClr val="000000"/>
      </a:dk1>
      <a:lt1>
        <a:sysClr val="window" lastClr="FFFFFF"/>
      </a:lt1>
      <a:dk2>
        <a:srgbClr val="1B1B1B"/>
      </a:dk2>
      <a:lt2>
        <a:srgbClr val="E5E8E8"/>
      </a:lt2>
      <a:accent1>
        <a:srgbClr val="00B0EA"/>
      </a:accent1>
      <a:accent2>
        <a:srgbClr val="45AE22"/>
      </a:accent2>
      <a:accent3>
        <a:srgbClr val="FFFF00"/>
      </a:accent3>
      <a:accent4>
        <a:srgbClr val="F2760D"/>
      </a:accent4>
      <a:accent5>
        <a:srgbClr val="BB2B35"/>
      </a:accent5>
      <a:accent6>
        <a:srgbClr val="6C3CA2"/>
      </a:accent6>
      <a:hlink>
        <a:srgbClr val="00B0EA"/>
      </a:hlink>
      <a:folHlink>
        <a:srgbClr val="969696"/>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57FBB9D-AA08-4C32-8A71-9F02C5E4D8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3590</Words>
  <Application>Microsoft Macintosh PowerPoint</Application>
  <PresentationFormat>Widescreen</PresentationFormat>
  <Paragraphs>262</Paragraphs>
  <Slides>72</Slides>
  <Notes>64</Notes>
  <HiddenSlides>1</HiddenSlides>
  <MMClips>9</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72</vt:i4>
      </vt:variant>
    </vt:vector>
  </HeadingPairs>
  <TitlesOfParts>
    <vt:vector size="83" baseType="lpstr">
      <vt:lpstr>Aharoni</vt:lpstr>
      <vt:lpstr>Arial Black</vt:lpstr>
      <vt:lpstr>Arial Rounded MT Bold</vt:lpstr>
      <vt:lpstr>Berlin Sans FB</vt:lpstr>
      <vt:lpstr>Berlin Sans FB Demi</vt:lpstr>
      <vt:lpstr>Bradley Hand ITC</vt:lpstr>
      <vt:lpstr>Calibri</vt:lpstr>
      <vt:lpstr>Calibri Light</vt:lpstr>
      <vt:lpstr>Palatino Linotype</vt:lpstr>
      <vt:lpstr>Arial</vt:lpstr>
      <vt:lpstr>Retrospect</vt:lpstr>
      <vt:lpstr>Neuroscience and Learning</vt:lpstr>
      <vt:lpstr>PowerPoint Presentation</vt:lpstr>
      <vt:lpstr>www.mcquinnable.com</vt:lpstr>
      <vt:lpstr>PowerPoint Presentation</vt:lpstr>
      <vt:lpstr>PowerPoint Presentation</vt:lpstr>
      <vt:lpstr>PowerPoint Presentation</vt:lpstr>
      <vt:lpstr>PowerPoint Presentation</vt:lpstr>
      <vt:lpstr>PowerPoint Presentation</vt:lpstr>
      <vt:lpstr> What happens in the brain when you learn?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Reflection</vt:lpstr>
      <vt:lpstr>Reflection</vt:lpstr>
      <vt:lpstr>Multitasking is a lie</vt:lpstr>
      <vt:lpstr>PowerPoint Presentation</vt:lpstr>
      <vt:lpstr>PowerPoint Presentation</vt:lpstr>
      <vt:lpstr>PowerPoint Presentation</vt:lpstr>
      <vt:lpstr> What are the major brain systems involved in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 is literally neurologically impossible to learn deeply about something you don’t care about. </vt:lpstr>
      <vt:lpstr>PowerPoint Presentation</vt:lpstr>
      <vt:lpstr>PowerPoint Presentation</vt:lpstr>
      <vt:lpstr>PowerPoint Presentation</vt:lpstr>
      <vt:lpstr>Student attention</vt:lpstr>
      <vt:lpstr>PowerPoint Presentation</vt:lpstr>
      <vt:lpstr>PowerPoint Presentation</vt:lpstr>
      <vt:lpstr>PowerPoint Presentation</vt:lpstr>
      <vt:lpstr>PowerPoint Presentation</vt:lpstr>
      <vt:lpstr>PowerPoint Presentation</vt:lpstr>
      <vt:lpstr>Reflection</vt:lpstr>
      <vt:lpstr>Reflection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Contact Information</vt:lpstr>
    </vt:vector>
  </TitlesOfParts>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Neuroscience and Social Emotional Learning</dc:title>
  <cp:revision>1</cp:revision>
  <dcterms:modified xsi:type="dcterms:W3CDTF">2018-01-12T18:09:36Z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TC029023899991</vt:lpwstr>
  </property>
</Properties>
</file>